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58" r:id="rId4"/>
    <p:sldId id="265" r:id="rId5"/>
    <p:sldId id="260" r:id="rId6"/>
    <p:sldId id="269" r:id="rId7"/>
    <p:sldId id="274" r:id="rId8"/>
    <p:sldId id="261" r:id="rId9"/>
    <p:sldId id="263" r:id="rId10"/>
    <p:sldId id="271" r:id="rId11"/>
    <p:sldId id="268" r:id="rId12"/>
    <p:sldId id="266" r:id="rId13"/>
    <p:sldId id="264" r:id="rId14"/>
    <p:sldId id="267" r:id="rId15"/>
    <p:sldId id="273"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8"/>
    <p:restoredTop sz="81595"/>
  </p:normalViewPr>
  <p:slideViewPr>
    <p:cSldViewPr snapToGrid="0" snapToObjects="1">
      <p:cViewPr varScale="1">
        <p:scale>
          <a:sx n="115" d="100"/>
          <a:sy n="115" d="100"/>
        </p:scale>
        <p:origin x="92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48F643-7396-A346-8255-F85EB567D52A}" type="datetimeFigureOut">
              <a:rPr lang="en-US" smtClean="0"/>
              <a:t>9/24/15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6EAC70-B6F6-D04C-91B1-8D1B82294A1B}" type="slidenum">
              <a:rPr lang="en-US" smtClean="0"/>
              <a:t>‹#›</a:t>
            </a:fld>
            <a:endParaRPr lang="en-US"/>
          </a:p>
        </p:txBody>
      </p:sp>
    </p:spTree>
    <p:extLst>
      <p:ext uri="{BB962C8B-B14F-4D97-AF65-F5344CB8AC3E}">
        <p14:creationId xmlns:p14="http://schemas.microsoft.com/office/powerpoint/2010/main" val="371653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5BB8E-F41E-0F43-B4B7-B2A4096B3458}" type="datetimeFigureOut">
              <a:rPr lang="en-US" smtClean="0"/>
              <a:t>9/23/15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9E923-1AA7-194F-8955-A5FF19263611}" type="slidenum">
              <a:rPr lang="en-US" smtClean="0"/>
              <a:t>‹#›</a:t>
            </a:fld>
            <a:endParaRPr lang="en-US"/>
          </a:p>
        </p:txBody>
      </p:sp>
    </p:spTree>
    <p:extLst>
      <p:ext uri="{BB962C8B-B14F-4D97-AF65-F5344CB8AC3E}">
        <p14:creationId xmlns:p14="http://schemas.microsoft.com/office/powerpoint/2010/main" val="125538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9E923-1AA7-194F-8955-A5FF19263611}" type="slidenum">
              <a:rPr lang="en-US" smtClean="0"/>
              <a:t>1</a:t>
            </a:fld>
            <a:endParaRPr lang="en-US"/>
          </a:p>
        </p:txBody>
      </p:sp>
    </p:spTree>
    <p:extLst>
      <p:ext uri="{BB962C8B-B14F-4D97-AF65-F5344CB8AC3E}">
        <p14:creationId xmlns:p14="http://schemas.microsoft.com/office/powerpoint/2010/main" val="378409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9E923-1AA7-194F-8955-A5FF19263611}" type="slidenum">
              <a:rPr lang="en-US" smtClean="0"/>
              <a:t>16</a:t>
            </a:fld>
            <a:endParaRPr lang="en-US"/>
          </a:p>
        </p:txBody>
      </p:sp>
    </p:spTree>
    <p:extLst>
      <p:ext uri="{BB962C8B-B14F-4D97-AF65-F5344CB8AC3E}">
        <p14:creationId xmlns:p14="http://schemas.microsoft.com/office/powerpoint/2010/main" val="17039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9E923-1AA7-194F-8955-A5FF19263611}" type="slidenum">
              <a:rPr lang="en-US" smtClean="0"/>
              <a:t>2</a:t>
            </a:fld>
            <a:endParaRPr lang="en-US"/>
          </a:p>
        </p:txBody>
      </p:sp>
    </p:spTree>
    <p:extLst>
      <p:ext uri="{BB962C8B-B14F-4D97-AF65-F5344CB8AC3E}">
        <p14:creationId xmlns:p14="http://schemas.microsoft.com/office/powerpoint/2010/main" val="28184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signed up for our newsletter?</a:t>
            </a:r>
            <a:r>
              <a:rPr lang="en-US" baseline="0" dirty="0" smtClean="0"/>
              <a:t> Email </a:t>
            </a:r>
            <a:r>
              <a:rPr lang="en-US" baseline="0" dirty="0" err="1" smtClean="0"/>
              <a:t>sdsu.socialmedia@sdstate.edu</a:t>
            </a:r>
            <a:r>
              <a:rPr lang="en-US" baseline="0" dirty="0" smtClean="0"/>
              <a:t> if you’d like to receive updates and resources on social media. </a:t>
            </a:r>
            <a:endParaRPr lang="en-US" dirty="0"/>
          </a:p>
        </p:txBody>
      </p:sp>
      <p:sp>
        <p:nvSpPr>
          <p:cNvPr id="4" name="Slide Number Placeholder 3"/>
          <p:cNvSpPr>
            <a:spLocks noGrp="1"/>
          </p:cNvSpPr>
          <p:nvPr>
            <p:ph type="sldNum" sz="quarter" idx="10"/>
          </p:nvPr>
        </p:nvSpPr>
        <p:spPr/>
        <p:txBody>
          <a:bodyPr/>
          <a:lstStyle/>
          <a:p>
            <a:fld id="{7799E923-1AA7-194F-8955-A5FF19263611}" type="slidenum">
              <a:rPr lang="en-US" smtClean="0"/>
              <a:t>3</a:t>
            </a:fld>
            <a:endParaRPr lang="en-US"/>
          </a:p>
        </p:txBody>
      </p:sp>
    </p:spTree>
    <p:extLst>
      <p:ext uri="{BB962C8B-B14F-4D97-AF65-F5344CB8AC3E}">
        <p14:creationId xmlns:p14="http://schemas.microsoft.com/office/powerpoint/2010/main" val="51259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statistics</a:t>
            </a:r>
            <a:r>
              <a:rPr lang="en-US" baseline="0" dirty="0" smtClean="0"/>
              <a:t> are b</a:t>
            </a:r>
            <a:r>
              <a:rPr lang="en-US" dirty="0" smtClean="0"/>
              <a:t>ased on</a:t>
            </a:r>
            <a:r>
              <a:rPr lang="en-US" baseline="0" dirty="0" smtClean="0"/>
              <a:t> a 2014 report from higher education consulting firm Noel Levitz. </a:t>
            </a:r>
          </a:p>
          <a:p>
            <a:endParaRPr lang="en-US" baseline="0" dirty="0" smtClean="0"/>
          </a:p>
          <a:p>
            <a:r>
              <a:rPr lang="en-US" dirty="0" smtClean="0"/>
              <a:t>Link: https://</a:t>
            </a:r>
            <a:r>
              <a:rPr lang="en-US" dirty="0" err="1" smtClean="0"/>
              <a:t>www.ruffalonl.com</a:t>
            </a:r>
            <a:r>
              <a:rPr lang="en-US" dirty="0" smtClean="0"/>
              <a:t>/papers-research-higher-education-fundraising/recruitment-marketing-and-financial-aid/e-expectations-research-reports </a:t>
            </a:r>
          </a:p>
          <a:p>
            <a:endParaRPr lang="en-US" dirty="0" smtClean="0"/>
          </a:p>
          <a:p>
            <a:r>
              <a:rPr lang="en-US" dirty="0" smtClean="0"/>
              <a:t>On this page, higher education institutions are specifically other four-year public colleges</a:t>
            </a:r>
            <a:r>
              <a:rPr lang="en-US" baseline="0" dirty="0" smtClean="0"/>
              <a:t> and universities. </a:t>
            </a:r>
            <a:endParaRPr lang="en-US" dirty="0"/>
          </a:p>
        </p:txBody>
      </p:sp>
      <p:sp>
        <p:nvSpPr>
          <p:cNvPr id="4" name="Slide Number Placeholder 3"/>
          <p:cNvSpPr>
            <a:spLocks noGrp="1"/>
          </p:cNvSpPr>
          <p:nvPr>
            <p:ph type="sldNum" sz="quarter" idx="10"/>
          </p:nvPr>
        </p:nvSpPr>
        <p:spPr/>
        <p:txBody>
          <a:bodyPr/>
          <a:lstStyle/>
          <a:p>
            <a:fld id="{7799E923-1AA7-194F-8955-A5FF19263611}" type="slidenum">
              <a:rPr lang="en-US" smtClean="0"/>
              <a:t>6</a:t>
            </a:fld>
            <a:endParaRPr lang="en-US"/>
          </a:p>
        </p:txBody>
      </p:sp>
    </p:spTree>
    <p:extLst>
      <p:ext uri="{BB962C8B-B14F-4D97-AF65-F5344CB8AC3E}">
        <p14:creationId xmlns:p14="http://schemas.microsoft.com/office/powerpoint/2010/main" val="147594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99E923-1AA7-194F-8955-A5FF19263611}" type="slidenum">
              <a:rPr lang="en-US" smtClean="0"/>
              <a:t>7</a:t>
            </a:fld>
            <a:endParaRPr lang="en-US"/>
          </a:p>
        </p:txBody>
      </p:sp>
    </p:spTree>
    <p:extLst>
      <p:ext uri="{BB962C8B-B14F-4D97-AF65-F5344CB8AC3E}">
        <p14:creationId xmlns:p14="http://schemas.microsoft.com/office/powerpoint/2010/main" val="235745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ways to engage students include capitalizing on university-wide</a:t>
            </a:r>
            <a:r>
              <a:rPr lang="en-US" baseline="0" dirty="0" smtClean="0"/>
              <a:t> events, especially sporting events, as well as big university news features. Your college or department represents SDSU and an industry so sharing that kind of content on a regular basis will grow your audience over time. </a:t>
            </a:r>
            <a:endParaRPr lang="en-US" dirty="0"/>
          </a:p>
        </p:txBody>
      </p:sp>
      <p:sp>
        <p:nvSpPr>
          <p:cNvPr id="4" name="Slide Number Placeholder 3"/>
          <p:cNvSpPr>
            <a:spLocks noGrp="1"/>
          </p:cNvSpPr>
          <p:nvPr>
            <p:ph type="sldNum" sz="quarter" idx="10"/>
          </p:nvPr>
        </p:nvSpPr>
        <p:spPr/>
        <p:txBody>
          <a:bodyPr/>
          <a:lstStyle/>
          <a:p>
            <a:fld id="{7799E923-1AA7-194F-8955-A5FF19263611}" type="slidenum">
              <a:rPr lang="en-US" smtClean="0"/>
              <a:t>8</a:t>
            </a:fld>
            <a:endParaRPr lang="en-US"/>
          </a:p>
        </p:txBody>
      </p:sp>
    </p:spTree>
    <p:extLst>
      <p:ext uri="{BB962C8B-B14F-4D97-AF65-F5344CB8AC3E}">
        <p14:creationId xmlns:p14="http://schemas.microsoft.com/office/powerpoint/2010/main" val="4551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sdstate</a:t>
            </a:r>
            <a:r>
              <a:rPr lang="en-US" baseline="0" dirty="0" smtClean="0"/>
              <a:t> is our main, university-wide hashtag. </a:t>
            </a:r>
          </a:p>
          <a:p>
            <a:endParaRPr lang="en-US" baseline="0" dirty="0" smtClean="0"/>
          </a:p>
          <a:p>
            <a:r>
              <a:rPr lang="en-US" baseline="0" dirty="0" smtClean="0"/>
              <a:t>#</a:t>
            </a:r>
            <a:r>
              <a:rPr lang="en-US" baseline="0" dirty="0" err="1" smtClean="0"/>
              <a:t>gojacks</a:t>
            </a:r>
            <a:r>
              <a:rPr lang="en-US" baseline="0" dirty="0" smtClean="0"/>
              <a:t> is a general hashtag used mainly for Athletics-related content </a:t>
            </a:r>
          </a:p>
          <a:p>
            <a:endParaRPr lang="en-US" baseline="0" dirty="0" smtClean="0"/>
          </a:p>
          <a:p>
            <a:r>
              <a:rPr lang="en-US" baseline="0" dirty="0" smtClean="0"/>
              <a:t>#</a:t>
            </a:r>
            <a:r>
              <a:rPr lang="en-US" baseline="0" dirty="0" err="1" smtClean="0"/>
              <a:t>jackrabbitsforever</a:t>
            </a:r>
            <a:r>
              <a:rPr lang="en-US" baseline="0" dirty="0" smtClean="0"/>
              <a:t> is the Alumni Association main hashtag. They also use #</a:t>
            </a:r>
            <a:r>
              <a:rPr lang="en-US" baseline="0" dirty="0" err="1" smtClean="0"/>
              <a:t>FutureJackrabbit</a:t>
            </a:r>
            <a:r>
              <a:rPr lang="en-US" baseline="0" dirty="0" smtClean="0"/>
              <a:t> (for children of alumni) and in May they feature posts with #50yearclub to celebrate the alumni group’s 50-year reunion. </a:t>
            </a:r>
          </a:p>
          <a:p>
            <a:endParaRPr lang="en-US" baseline="0" dirty="0" smtClean="0"/>
          </a:p>
          <a:p>
            <a:r>
              <a:rPr lang="en-US" baseline="0" dirty="0" smtClean="0"/>
              <a:t>#</a:t>
            </a:r>
            <a:r>
              <a:rPr lang="en-US" baseline="0" dirty="0" err="1" smtClean="0"/>
              <a:t>ilovesdstate</a:t>
            </a:r>
            <a:r>
              <a:rPr lang="en-US" baseline="0" dirty="0" smtClean="0"/>
              <a:t> is a hashtag to promote what students and alumni love about South Dakota State led by the Alumni Association. This year’s event is the week of September 28. Check out their Facebook page for more information. </a:t>
            </a:r>
          </a:p>
          <a:p>
            <a:endParaRPr lang="en-US" baseline="0" dirty="0" smtClean="0"/>
          </a:p>
          <a:p>
            <a:r>
              <a:rPr lang="en-US" baseline="0" dirty="0" smtClean="0"/>
              <a:t>#</a:t>
            </a:r>
            <a:r>
              <a:rPr lang="en-US" baseline="0" dirty="0" err="1" smtClean="0"/>
              <a:t>sdstateabroad</a:t>
            </a:r>
            <a:r>
              <a:rPr lang="en-US" baseline="0" dirty="0" smtClean="0"/>
              <a:t> is to showcase the study abroad experiences of SDSU students. </a:t>
            </a:r>
            <a:endParaRPr lang="en-US" dirty="0"/>
          </a:p>
        </p:txBody>
      </p:sp>
      <p:sp>
        <p:nvSpPr>
          <p:cNvPr id="4" name="Slide Number Placeholder 3"/>
          <p:cNvSpPr>
            <a:spLocks noGrp="1"/>
          </p:cNvSpPr>
          <p:nvPr>
            <p:ph type="sldNum" sz="quarter" idx="10"/>
          </p:nvPr>
        </p:nvSpPr>
        <p:spPr/>
        <p:txBody>
          <a:bodyPr/>
          <a:lstStyle/>
          <a:p>
            <a:fld id="{7799E923-1AA7-194F-8955-A5FF19263611}" type="slidenum">
              <a:rPr lang="en-US" smtClean="0"/>
              <a:t>9</a:t>
            </a:fld>
            <a:endParaRPr lang="en-US"/>
          </a:p>
        </p:txBody>
      </p:sp>
    </p:spTree>
    <p:extLst>
      <p:ext uri="{BB962C8B-B14F-4D97-AF65-F5344CB8AC3E}">
        <p14:creationId xmlns:p14="http://schemas.microsoft.com/office/powerpoint/2010/main" val="76485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Welcome Back</a:t>
            </a:r>
            <a:r>
              <a:rPr lang="en-US" baseline="0" dirty="0" smtClean="0"/>
              <a:t>: A campaign for orientation and move-in day that kicks off in the summer during new student orientation and ends by welcoming new and returning students to campus for move-in day at the end of August. For this campaign, we create several videos explaining the move-in day experience as well as a series of videos starring Jack as he gets ready to welcome students back to campus. </a:t>
            </a:r>
          </a:p>
          <a:p>
            <a:r>
              <a:rPr lang="en-US" baseline="0" dirty="0" smtClean="0"/>
              <a:t>	Hashtag: #newjacks15 (changes based on the year of the campaign) </a:t>
            </a:r>
          </a:p>
          <a:p>
            <a:r>
              <a:rPr lang="en-US" baseline="0" dirty="0" smtClean="0"/>
              <a:t>	Website: http://</a:t>
            </a:r>
            <a:r>
              <a:rPr lang="en-US" baseline="0" dirty="0" err="1" smtClean="0"/>
              <a:t>newjacks.sdstate.edu</a:t>
            </a:r>
            <a:r>
              <a:rPr lang="en-US" baseline="0" dirty="0" smtClean="0"/>
              <a:t> </a:t>
            </a:r>
          </a:p>
          <a:p>
            <a:endParaRPr lang="en-US" baseline="0" dirty="0" smtClean="0"/>
          </a:p>
          <a:p>
            <a:r>
              <a:rPr lang="en-US" b="1" baseline="0" dirty="0" smtClean="0"/>
              <a:t>Homecoming</a:t>
            </a:r>
            <a:r>
              <a:rPr lang="en-US" baseline="0" dirty="0" smtClean="0"/>
              <a:t>: To celebrate #</a:t>
            </a:r>
            <a:r>
              <a:rPr lang="en-US" baseline="0" dirty="0" err="1" smtClean="0"/>
              <a:t>hoboday</a:t>
            </a:r>
            <a:r>
              <a:rPr lang="en-US" baseline="0" dirty="0" smtClean="0"/>
              <a:t>, we collaborate with Yeager Media Center, the Hobo Day Committee, Classroom Technology Services, and State Tech to live stream the Hobo Day Parade. This campaign also includes posts promoting the Hobo Day Committee activities and other SDSU-related Hobo Day events. </a:t>
            </a:r>
          </a:p>
          <a:p>
            <a:r>
              <a:rPr lang="en-US" baseline="0" dirty="0" smtClean="0"/>
              <a:t>	Hashtag: #</a:t>
            </a:r>
            <a:r>
              <a:rPr lang="en-US" baseline="0" dirty="0" err="1" smtClean="0"/>
              <a:t>hoboday</a:t>
            </a:r>
            <a:r>
              <a:rPr lang="en-US" baseline="0" dirty="0" smtClean="0"/>
              <a:t> </a:t>
            </a:r>
          </a:p>
          <a:p>
            <a:r>
              <a:rPr lang="en-US" baseline="0" dirty="0" smtClean="0"/>
              <a:t>	Website: http://</a:t>
            </a:r>
            <a:r>
              <a:rPr lang="en-US" baseline="0" dirty="0" err="1" smtClean="0"/>
              <a:t>sdstate.edu</a:t>
            </a:r>
            <a:r>
              <a:rPr lang="en-US" baseline="0" dirty="0" smtClean="0"/>
              <a:t>/</a:t>
            </a:r>
            <a:r>
              <a:rPr lang="en-US" baseline="0" dirty="0" err="1" smtClean="0"/>
              <a:t>hoboday</a:t>
            </a:r>
            <a:r>
              <a:rPr lang="en-US" baseline="0" dirty="0" smtClean="0"/>
              <a:t> </a:t>
            </a:r>
          </a:p>
          <a:p>
            <a:endParaRPr lang="en-US" baseline="0" dirty="0" smtClean="0"/>
          </a:p>
          <a:p>
            <a:r>
              <a:rPr lang="en-US" baseline="0" dirty="0" smtClean="0"/>
              <a:t>Graduation: The culminating event of every student’s academic career is graduation day. To showcase our students’ achievements, we create posts counting down to graduation, share a preview video and re-share photos of students getting ready for graduation. We also collaborate with Daktronics and Classroom Technology Services to live stream both commencement ceremonies each year and post a photo album on the day of graduation as well as a recap video of the day’s events.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Hashtag: #sdstate15 (changes based on the year of the campaign) </a:t>
            </a:r>
          </a:p>
          <a:p>
            <a:r>
              <a:rPr lang="en-US" baseline="0" dirty="0" smtClean="0"/>
              <a:t>	Website: http://</a:t>
            </a:r>
            <a:r>
              <a:rPr lang="en-US" baseline="0" dirty="0" err="1" smtClean="0"/>
              <a:t>sdstate.edu</a:t>
            </a:r>
            <a:r>
              <a:rPr lang="en-US" baseline="0" dirty="0" smtClean="0"/>
              <a:t>/graduation </a:t>
            </a:r>
          </a:p>
        </p:txBody>
      </p:sp>
      <p:sp>
        <p:nvSpPr>
          <p:cNvPr id="4" name="Slide Number Placeholder 3"/>
          <p:cNvSpPr>
            <a:spLocks noGrp="1"/>
          </p:cNvSpPr>
          <p:nvPr>
            <p:ph type="sldNum" sz="quarter" idx="10"/>
          </p:nvPr>
        </p:nvSpPr>
        <p:spPr/>
        <p:txBody>
          <a:bodyPr/>
          <a:lstStyle/>
          <a:p>
            <a:fld id="{7799E923-1AA7-194F-8955-A5FF19263611}" type="slidenum">
              <a:rPr lang="en-US" smtClean="0"/>
              <a:t>11</a:t>
            </a:fld>
            <a:endParaRPr lang="en-US"/>
          </a:p>
        </p:txBody>
      </p:sp>
    </p:spTree>
    <p:extLst>
      <p:ext uri="{BB962C8B-B14F-4D97-AF65-F5344CB8AC3E}">
        <p14:creationId xmlns:p14="http://schemas.microsoft.com/office/powerpoint/2010/main" val="119677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Facebook, go to Insights &gt; Posts</a:t>
            </a:r>
            <a:r>
              <a:rPr lang="en-US" dirty="0" smtClean="0"/>
              <a:t>. It</a:t>
            </a:r>
            <a:r>
              <a:rPr lang="en-US" baseline="0" dirty="0" smtClean="0"/>
              <a:t> does not keep track of your data from week to week, so I recommend keeping screenshots of each week’s data and comparing it to see a good pattern of when your best posting times are. </a:t>
            </a:r>
            <a:endParaRPr lang="en-US" dirty="0" smtClean="0"/>
          </a:p>
          <a:p>
            <a:endParaRPr lang="en-US" dirty="0" smtClean="0"/>
          </a:p>
          <a:p>
            <a:r>
              <a:rPr lang="en-US" dirty="0" smtClean="0"/>
              <a:t>For Twitter, go</a:t>
            </a:r>
            <a:r>
              <a:rPr lang="en-US" baseline="0" dirty="0" smtClean="0"/>
              <a:t> to http://</a:t>
            </a:r>
            <a:r>
              <a:rPr lang="en-US" baseline="0" dirty="0" err="1" smtClean="0"/>
              <a:t>www.tweriod.com</a:t>
            </a:r>
            <a:r>
              <a:rPr lang="en-US" baseline="0" dirty="0" smtClean="0"/>
              <a:t>/ and sign in with your Twitter account. You can view your optimized times based on the day of the week. </a:t>
            </a:r>
          </a:p>
          <a:p>
            <a:endParaRPr lang="en-US" baseline="0" dirty="0" smtClean="0"/>
          </a:p>
          <a:p>
            <a:r>
              <a:rPr lang="en-US" baseline="0" dirty="0" smtClean="0"/>
              <a:t>For Instagram, go to http://</a:t>
            </a:r>
            <a:r>
              <a:rPr lang="en-US" baseline="0" dirty="0" err="1" smtClean="0"/>
              <a:t>iconosquare.com</a:t>
            </a:r>
            <a:r>
              <a:rPr lang="en-US" baseline="0" dirty="0" smtClean="0"/>
              <a:t>/ and sign in with your Instagram account. Then click the “Optimization” option on the left menu. </a:t>
            </a:r>
            <a:endParaRPr lang="en-US" dirty="0"/>
          </a:p>
        </p:txBody>
      </p:sp>
      <p:sp>
        <p:nvSpPr>
          <p:cNvPr id="4" name="Slide Number Placeholder 3"/>
          <p:cNvSpPr>
            <a:spLocks noGrp="1"/>
          </p:cNvSpPr>
          <p:nvPr>
            <p:ph type="sldNum" sz="quarter" idx="10"/>
          </p:nvPr>
        </p:nvSpPr>
        <p:spPr/>
        <p:txBody>
          <a:bodyPr/>
          <a:lstStyle/>
          <a:p>
            <a:fld id="{7799E923-1AA7-194F-8955-A5FF19263611}" type="slidenum">
              <a:rPr lang="en-US" smtClean="0"/>
              <a:t>14</a:t>
            </a:fld>
            <a:endParaRPr lang="en-US"/>
          </a:p>
        </p:txBody>
      </p:sp>
    </p:spTree>
    <p:extLst>
      <p:ext uri="{BB962C8B-B14F-4D97-AF65-F5344CB8AC3E}">
        <p14:creationId xmlns:p14="http://schemas.microsoft.com/office/powerpoint/2010/main" val="1022963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77775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47" y="6158396"/>
            <a:ext cx="1979389" cy="640100"/>
          </a:xfrm>
          <a:prstGeom prst="rect">
            <a:avLst/>
          </a:prstGeom>
        </p:spPr>
      </p:pic>
      <p:sp>
        <p:nvSpPr>
          <p:cNvPr id="2" name="Title 1"/>
          <p:cNvSpPr>
            <a:spLocks noGrp="1"/>
          </p:cNvSpPr>
          <p:nvPr>
            <p:ph type="ctrTitle"/>
          </p:nvPr>
        </p:nvSpPr>
        <p:spPr>
          <a:xfrm>
            <a:off x="685800" y="2130425"/>
            <a:ext cx="7772400" cy="1470025"/>
          </a:xfrm>
        </p:spPr>
        <p:txBody>
          <a:bodyPr/>
          <a:lstStyle>
            <a:lvl1pPr>
              <a:defRPr b="1" i="0">
                <a:solidFill>
                  <a:schemeClr val="bg1"/>
                </a:solidFill>
                <a:latin typeface="Helvetica"/>
                <a:cs typeface="Helvetic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72080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8395"/>
            <a:ext cx="9144000" cy="69960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48" y="6158396"/>
            <a:ext cx="1979386" cy="640100"/>
          </a:xfrm>
          <a:prstGeom prst="rect">
            <a:avLst/>
          </a:prstGeom>
        </p:spPr>
      </p:pic>
    </p:spTree>
    <p:extLst>
      <p:ext uri="{BB962C8B-B14F-4D97-AF65-F5344CB8AC3E}">
        <p14:creationId xmlns:p14="http://schemas.microsoft.com/office/powerpoint/2010/main" val="15489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8395"/>
            <a:ext cx="9144000" cy="69960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48" y="6158396"/>
            <a:ext cx="1979386" cy="640100"/>
          </a:xfrm>
          <a:prstGeom prst="rect">
            <a:avLst/>
          </a:prstGeom>
        </p:spPr>
      </p:pic>
    </p:spTree>
    <p:extLst>
      <p:ext uri="{BB962C8B-B14F-4D97-AF65-F5344CB8AC3E}">
        <p14:creationId xmlns:p14="http://schemas.microsoft.com/office/powerpoint/2010/main" val="277559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8395"/>
            <a:ext cx="9144000" cy="69960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48" y="6158396"/>
            <a:ext cx="1979386" cy="640100"/>
          </a:xfrm>
          <a:prstGeom prst="rect">
            <a:avLst/>
          </a:prstGeom>
        </p:spPr>
      </p:pic>
    </p:spTree>
    <p:extLst>
      <p:ext uri="{BB962C8B-B14F-4D97-AF65-F5344CB8AC3E}">
        <p14:creationId xmlns:p14="http://schemas.microsoft.com/office/powerpoint/2010/main" val="324808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8395"/>
            <a:ext cx="9144000" cy="69960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48" y="6158396"/>
            <a:ext cx="1979386" cy="640100"/>
          </a:xfrm>
          <a:prstGeom prst="rect">
            <a:avLst/>
          </a:prstGeom>
        </p:spPr>
      </p:pic>
    </p:spTree>
    <p:extLst>
      <p:ext uri="{BB962C8B-B14F-4D97-AF65-F5344CB8AC3E}">
        <p14:creationId xmlns:p14="http://schemas.microsoft.com/office/powerpoint/2010/main" val="263739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8395"/>
            <a:ext cx="9144000" cy="69960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48" y="6158396"/>
            <a:ext cx="1979386" cy="640100"/>
          </a:xfrm>
          <a:prstGeom prst="rect">
            <a:avLst/>
          </a:prstGeom>
        </p:spPr>
      </p:pic>
    </p:spTree>
    <p:extLst>
      <p:ext uri="{BB962C8B-B14F-4D97-AF65-F5344CB8AC3E}">
        <p14:creationId xmlns:p14="http://schemas.microsoft.com/office/powerpoint/2010/main" val="246847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8395"/>
            <a:ext cx="9144000" cy="699605"/>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48" y="6158396"/>
            <a:ext cx="1979386" cy="640100"/>
          </a:xfrm>
          <a:prstGeom prst="rect">
            <a:avLst/>
          </a:prstGeom>
        </p:spPr>
      </p:pic>
    </p:spTree>
    <p:extLst>
      <p:ext uri="{BB962C8B-B14F-4D97-AF65-F5344CB8AC3E}">
        <p14:creationId xmlns:p14="http://schemas.microsoft.com/office/powerpoint/2010/main" val="138852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8395"/>
            <a:ext cx="9144000" cy="69960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48" y="6158396"/>
            <a:ext cx="1979386" cy="640100"/>
          </a:xfrm>
          <a:prstGeom prst="rect">
            <a:avLst/>
          </a:prstGeom>
        </p:spPr>
      </p:pic>
    </p:spTree>
    <p:extLst>
      <p:ext uri="{BB962C8B-B14F-4D97-AF65-F5344CB8AC3E}">
        <p14:creationId xmlns:p14="http://schemas.microsoft.com/office/powerpoint/2010/main" val="254389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8395"/>
            <a:ext cx="9144000" cy="699605"/>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48" y="6158396"/>
            <a:ext cx="1979386" cy="640100"/>
          </a:xfrm>
          <a:prstGeom prst="rect">
            <a:avLst/>
          </a:prstGeom>
        </p:spPr>
      </p:pic>
    </p:spTree>
    <p:extLst>
      <p:ext uri="{BB962C8B-B14F-4D97-AF65-F5344CB8AC3E}">
        <p14:creationId xmlns:p14="http://schemas.microsoft.com/office/powerpoint/2010/main" val="296907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8395"/>
            <a:ext cx="9144000" cy="69960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48" y="6158396"/>
            <a:ext cx="1979386" cy="640100"/>
          </a:xfrm>
          <a:prstGeom prst="rect">
            <a:avLst/>
          </a:prstGeom>
        </p:spPr>
      </p:pic>
    </p:spTree>
    <p:extLst>
      <p:ext uri="{BB962C8B-B14F-4D97-AF65-F5344CB8AC3E}">
        <p14:creationId xmlns:p14="http://schemas.microsoft.com/office/powerpoint/2010/main" val="376987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8395"/>
            <a:ext cx="9144000" cy="69960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48" y="6158396"/>
            <a:ext cx="1979386" cy="640100"/>
          </a:xfrm>
          <a:prstGeom prst="rect">
            <a:avLst/>
          </a:prstGeom>
        </p:spPr>
      </p:pic>
    </p:spTree>
    <p:extLst>
      <p:ext uri="{BB962C8B-B14F-4D97-AF65-F5344CB8AC3E}">
        <p14:creationId xmlns:p14="http://schemas.microsoft.com/office/powerpoint/2010/main" val="42595576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3389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Social Media</a:t>
            </a:r>
            <a:endParaRPr lang="en-US" dirty="0"/>
          </a:p>
        </p:txBody>
      </p:sp>
      <p:sp>
        <p:nvSpPr>
          <p:cNvPr id="3" name="Subtitle 2"/>
          <p:cNvSpPr>
            <a:spLocks noGrp="1"/>
          </p:cNvSpPr>
          <p:nvPr>
            <p:ph type="subTitle" idx="1"/>
          </p:nvPr>
        </p:nvSpPr>
        <p:spPr/>
        <p:txBody>
          <a:bodyPr/>
          <a:lstStyle/>
          <a:p>
            <a:r>
              <a:rPr lang="en-US" dirty="0" err="1" smtClean="0"/>
              <a:t>sdstate.edu</a:t>
            </a:r>
            <a:r>
              <a:rPr lang="en-US" dirty="0" smtClean="0"/>
              <a:t>/</a:t>
            </a:r>
            <a:r>
              <a:rPr lang="en-US" dirty="0" err="1" smtClean="0"/>
              <a:t>socialmedia</a:t>
            </a:r>
            <a:endParaRPr lang="en-US" dirty="0" smtClean="0"/>
          </a:p>
          <a:p>
            <a:r>
              <a:rPr lang="en-US" dirty="0" err="1" smtClean="0"/>
              <a:t>sdsu.socialmedia@sdstate.edu</a:t>
            </a:r>
            <a:endParaRPr lang="en-US" dirty="0"/>
          </a:p>
        </p:txBody>
      </p:sp>
    </p:spTree>
    <p:extLst>
      <p:ext uri="{BB962C8B-B14F-4D97-AF65-F5344CB8AC3E}">
        <p14:creationId xmlns:p14="http://schemas.microsoft.com/office/powerpoint/2010/main" val="2260476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
            </a:r>
            <a:r>
              <a:rPr lang="en-US" dirty="0" err="1" smtClean="0"/>
              <a:t>ILookLikeAnEngineer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323" y="1223494"/>
            <a:ext cx="3173354" cy="4887532"/>
          </a:xfrm>
          <a:prstGeom prst="rect">
            <a:avLst/>
          </a:prstGeom>
        </p:spPr>
      </p:pic>
    </p:spTree>
    <p:extLst>
      <p:ext uri="{BB962C8B-B14F-4D97-AF65-F5344CB8AC3E}">
        <p14:creationId xmlns:p14="http://schemas.microsoft.com/office/powerpoint/2010/main" val="356426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Hashtag Campaigns</a:t>
            </a:r>
            <a:endParaRPr lang="en-US" dirty="0"/>
          </a:p>
        </p:txBody>
      </p:sp>
      <p:sp>
        <p:nvSpPr>
          <p:cNvPr id="3" name="Content Placeholder 2"/>
          <p:cNvSpPr>
            <a:spLocks noGrp="1"/>
          </p:cNvSpPr>
          <p:nvPr>
            <p:ph idx="1"/>
          </p:nvPr>
        </p:nvSpPr>
        <p:spPr/>
        <p:txBody>
          <a:bodyPr/>
          <a:lstStyle/>
          <a:p>
            <a:r>
              <a:rPr lang="en-US" dirty="0" smtClean="0"/>
              <a:t>Annual, university-wide campaigns </a:t>
            </a:r>
          </a:p>
          <a:p>
            <a:pPr marL="457200" lvl="1" indent="0">
              <a:buNone/>
            </a:pPr>
            <a:r>
              <a:rPr lang="en-US" b="1" dirty="0" smtClean="0"/>
              <a:t>Summer</a:t>
            </a:r>
          </a:p>
          <a:p>
            <a:pPr marL="457200" lvl="1" indent="0">
              <a:buNone/>
            </a:pPr>
            <a:r>
              <a:rPr lang="en-US" dirty="0" smtClean="0"/>
              <a:t>Welcome Back | #newjacks15</a:t>
            </a:r>
          </a:p>
          <a:p>
            <a:pPr marL="457200" lvl="1" indent="0">
              <a:buNone/>
            </a:pPr>
            <a:r>
              <a:rPr lang="en-US" b="1" dirty="0" smtClean="0"/>
              <a:t>Fall</a:t>
            </a:r>
          </a:p>
          <a:p>
            <a:pPr marL="457200" lvl="1" indent="0">
              <a:buNone/>
            </a:pPr>
            <a:r>
              <a:rPr lang="en-US" dirty="0" smtClean="0"/>
              <a:t>Homecoming | #</a:t>
            </a:r>
            <a:r>
              <a:rPr lang="en-US" dirty="0" err="1" smtClean="0"/>
              <a:t>hoboday</a:t>
            </a:r>
            <a:endParaRPr lang="en-US" dirty="0" smtClean="0"/>
          </a:p>
          <a:p>
            <a:pPr marL="457200" lvl="1" indent="0">
              <a:buNone/>
            </a:pPr>
            <a:r>
              <a:rPr lang="en-US" b="1" dirty="0" smtClean="0"/>
              <a:t>Spring</a:t>
            </a:r>
          </a:p>
          <a:p>
            <a:pPr marL="457200" lvl="1" indent="0">
              <a:buNone/>
            </a:pPr>
            <a:r>
              <a:rPr lang="en-US" dirty="0" smtClean="0"/>
              <a:t>Graduation | #sdstate15</a:t>
            </a:r>
            <a:endParaRPr lang="en-US" dirty="0"/>
          </a:p>
        </p:txBody>
      </p:sp>
    </p:spTree>
    <p:extLst>
      <p:ext uri="{BB962C8B-B14F-4D97-AF65-F5344CB8AC3E}">
        <p14:creationId xmlns:p14="http://schemas.microsoft.com/office/powerpoint/2010/main" val="568275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Conversations</a:t>
            </a:r>
            <a:endParaRPr lang="en-US" dirty="0"/>
          </a:p>
        </p:txBody>
      </p:sp>
      <p:sp>
        <p:nvSpPr>
          <p:cNvPr id="3" name="Content Placeholder 2"/>
          <p:cNvSpPr>
            <a:spLocks noGrp="1"/>
          </p:cNvSpPr>
          <p:nvPr>
            <p:ph idx="1"/>
          </p:nvPr>
        </p:nvSpPr>
        <p:spPr/>
        <p:txBody>
          <a:bodyPr/>
          <a:lstStyle/>
          <a:p>
            <a:r>
              <a:rPr lang="en-US" dirty="0" smtClean="0"/>
              <a:t>Respond to questions and comments quickly </a:t>
            </a:r>
            <a:r>
              <a:rPr lang="en-US" dirty="0" smtClean="0"/>
              <a:t>whether they are positive or negative </a:t>
            </a:r>
            <a:endParaRPr lang="en-US" dirty="0" smtClean="0"/>
          </a:p>
          <a:p>
            <a:r>
              <a:rPr lang="en-US" dirty="0" smtClean="0"/>
              <a:t>Create saved searches on Twitter and get alerts with a hashtag or mention</a:t>
            </a:r>
            <a:endParaRPr lang="en-US" dirty="0"/>
          </a:p>
        </p:txBody>
      </p:sp>
    </p:spTree>
    <p:extLst>
      <p:ext uri="{BB962C8B-B14F-4D97-AF65-F5344CB8AC3E}">
        <p14:creationId xmlns:p14="http://schemas.microsoft.com/office/powerpoint/2010/main" val="1047372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Content</a:t>
            </a:r>
            <a:endParaRPr lang="en-US" dirty="0"/>
          </a:p>
        </p:txBody>
      </p:sp>
      <p:sp>
        <p:nvSpPr>
          <p:cNvPr id="3" name="Content Placeholder 2"/>
          <p:cNvSpPr>
            <a:spLocks noGrp="1"/>
          </p:cNvSpPr>
          <p:nvPr>
            <p:ph idx="1"/>
          </p:nvPr>
        </p:nvSpPr>
        <p:spPr/>
        <p:txBody>
          <a:bodyPr/>
          <a:lstStyle/>
          <a:p>
            <a:pPr marL="0" indent="0">
              <a:buNone/>
            </a:pPr>
            <a:r>
              <a:rPr lang="en-US" dirty="0" smtClean="0"/>
              <a:t>It’s different for each network: </a:t>
            </a:r>
          </a:p>
          <a:p>
            <a:r>
              <a:rPr lang="en-US" dirty="0" smtClean="0"/>
              <a:t>Reach</a:t>
            </a:r>
          </a:p>
          <a:p>
            <a:r>
              <a:rPr lang="en-US" dirty="0" smtClean="0"/>
              <a:t>Engagement vs. Engagement Rate</a:t>
            </a:r>
          </a:p>
          <a:p>
            <a:r>
              <a:rPr lang="en-US" dirty="0" smtClean="0"/>
              <a:t>Impressions</a:t>
            </a:r>
          </a:p>
          <a:p>
            <a:r>
              <a:rPr lang="en-US" dirty="0" smtClean="0"/>
              <a:t>Views</a:t>
            </a:r>
          </a:p>
        </p:txBody>
      </p:sp>
    </p:spTree>
    <p:extLst>
      <p:ext uri="{BB962C8B-B14F-4D97-AF65-F5344CB8AC3E}">
        <p14:creationId xmlns:p14="http://schemas.microsoft.com/office/powerpoint/2010/main" val="7684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Content</a:t>
            </a:r>
            <a:endParaRPr lang="en-US" dirty="0"/>
          </a:p>
        </p:txBody>
      </p:sp>
      <p:sp>
        <p:nvSpPr>
          <p:cNvPr id="3" name="Content Placeholder 2"/>
          <p:cNvSpPr>
            <a:spLocks noGrp="1"/>
          </p:cNvSpPr>
          <p:nvPr>
            <p:ph idx="1"/>
          </p:nvPr>
        </p:nvSpPr>
        <p:spPr>
          <a:xfrm>
            <a:off x="457200" y="1600200"/>
            <a:ext cx="8229600" cy="613611"/>
          </a:xfrm>
        </p:spPr>
        <p:txBody>
          <a:bodyPr/>
          <a:lstStyle/>
          <a:p>
            <a:r>
              <a:rPr lang="en-US"/>
              <a:t>Peak times and peak engagement</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3" y="2213181"/>
            <a:ext cx="9047747" cy="3898864"/>
          </a:xfrm>
          <a:prstGeom prst="rect">
            <a:avLst/>
          </a:prstGeom>
        </p:spPr>
      </p:pic>
    </p:spTree>
    <p:extLst>
      <p:ext uri="{BB962C8B-B14F-4D97-AF65-F5344CB8AC3E}">
        <p14:creationId xmlns:p14="http://schemas.microsoft.com/office/powerpoint/2010/main" val="1124311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Content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Think about your audiences and goals</a:t>
            </a:r>
          </a:p>
          <a:p>
            <a:pPr lvl="1"/>
            <a:r>
              <a:rPr lang="en-US" dirty="0" smtClean="0"/>
              <a:t>Determine the best platforms</a:t>
            </a:r>
          </a:p>
          <a:p>
            <a:r>
              <a:rPr lang="en-US" dirty="0" smtClean="0"/>
              <a:t>Research content</a:t>
            </a:r>
          </a:p>
          <a:p>
            <a:pPr lvl="1"/>
            <a:r>
              <a:rPr lang="en-US" dirty="0" smtClean="0"/>
              <a:t>Share content</a:t>
            </a:r>
          </a:p>
          <a:p>
            <a:pPr lvl="1"/>
            <a:r>
              <a:rPr lang="en-US" dirty="0" smtClean="0"/>
              <a:t>Create new content </a:t>
            </a:r>
          </a:p>
          <a:p>
            <a:r>
              <a:rPr lang="en-US" dirty="0" smtClean="0"/>
              <a:t>Post engaging content</a:t>
            </a:r>
          </a:p>
          <a:p>
            <a:r>
              <a:rPr lang="en-US" dirty="0" smtClean="0"/>
              <a:t>Monitor content and discussions </a:t>
            </a:r>
          </a:p>
          <a:p>
            <a:r>
              <a:rPr lang="en-US" dirty="0" smtClean="0"/>
              <a:t>Analyze content and its effectiveness</a:t>
            </a:r>
          </a:p>
          <a:p>
            <a:r>
              <a:rPr lang="en-US" dirty="0" smtClean="0"/>
              <a:t>Make changes for future posts </a:t>
            </a:r>
            <a:endParaRPr lang="en-US" dirty="0"/>
          </a:p>
        </p:txBody>
      </p:sp>
    </p:spTree>
    <p:extLst>
      <p:ext uri="{BB962C8B-B14F-4D97-AF65-F5344CB8AC3E}">
        <p14:creationId xmlns:p14="http://schemas.microsoft.com/office/powerpoint/2010/main" val="2040332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b="1" dirty="0" err="1" smtClean="0"/>
              <a:t>sdstate.edu</a:t>
            </a:r>
            <a:r>
              <a:rPr lang="en-US" b="1" dirty="0" smtClean="0"/>
              <a:t>/</a:t>
            </a:r>
            <a:r>
              <a:rPr lang="en-US" b="1" dirty="0" err="1" smtClean="0"/>
              <a:t>socialmedia</a:t>
            </a:r>
            <a:endParaRPr lang="en-US" b="1" dirty="0" smtClean="0"/>
          </a:p>
          <a:p>
            <a:r>
              <a:rPr lang="en-US" dirty="0" err="1" smtClean="0"/>
              <a:t>sdsu.socialmedia@sdstate.edu</a:t>
            </a:r>
            <a:endParaRPr lang="en-US" dirty="0"/>
          </a:p>
        </p:txBody>
      </p:sp>
    </p:spTree>
    <p:extLst>
      <p:ext uri="{BB962C8B-B14F-4D97-AF65-F5344CB8AC3E}">
        <p14:creationId xmlns:p14="http://schemas.microsoft.com/office/powerpoint/2010/main" val="2007905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SDSU’s Social Media</a:t>
            </a:r>
            <a:endParaRPr lang="en-US" dirty="0"/>
          </a:p>
        </p:txBody>
      </p:sp>
      <p:sp>
        <p:nvSpPr>
          <p:cNvPr id="3" name="Content Placeholder 2"/>
          <p:cNvSpPr>
            <a:spLocks noGrp="1"/>
          </p:cNvSpPr>
          <p:nvPr>
            <p:ph idx="1"/>
          </p:nvPr>
        </p:nvSpPr>
        <p:spPr>
          <a:xfrm>
            <a:off x="457200" y="1600200"/>
            <a:ext cx="8229600" cy="601579"/>
          </a:xfrm>
        </p:spPr>
        <p:txBody>
          <a:bodyPr/>
          <a:lstStyle/>
          <a:p>
            <a:r>
              <a:rPr lang="en-US" dirty="0" smtClean="0"/>
              <a:t>University-wide social media accounts</a:t>
            </a:r>
          </a:p>
        </p:txBody>
      </p:sp>
      <p:sp>
        <p:nvSpPr>
          <p:cNvPr id="5" name="Content Placeholder 2"/>
          <p:cNvSpPr txBox="1">
            <a:spLocks/>
          </p:cNvSpPr>
          <p:nvPr/>
        </p:nvSpPr>
        <p:spPr>
          <a:xfrm>
            <a:off x="890336" y="2201779"/>
            <a:ext cx="7387389" cy="3826042"/>
          </a:xfrm>
          <a:prstGeom prst="rect">
            <a:avLst/>
          </a:prstGeom>
        </p:spPr>
        <p:txBody>
          <a:bodyPr vert="horz" lIns="91440" tIns="45720" rIns="91440" bIns="45720" numCol="2"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Facebook</a:t>
            </a:r>
          </a:p>
          <a:p>
            <a:pPr lvl="1"/>
            <a:r>
              <a:rPr lang="en-US" dirty="0" smtClean="0"/>
              <a:t>Twitter</a:t>
            </a:r>
          </a:p>
          <a:p>
            <a:pPr lvl="1"/>
            <a:r>
              <a:rPr lang="en-US" dirty="0" smtClean="0"/>
              <a:t>Instagram</a:t>
            </a:r>
          </a:p>
          <a:p>
            <a:pPr lvl="1"/>
            <a:r>
              <a:rPr lang="en-US" dirty="0" smtClean="0"/>
              <a:t>Snapchat</a:t>
            </a:r>
          </a:p>
          <a:p>
            <a:pPr lvl="1"/>
            <a:endParaRPr lang="en-US" dirty="0" smtClean="0"/>
          </a:p>
          <a:p>
            <a:pPr lvl="1"/>
            <a:endParaRPr lang="en-US" dirty="0" smtClean="0"/>
          </a:p>
          <a:p>
            <a:pPr marL="457200" lvl="1" indent="0">
              <a:buNone/>
            </a:pPr>
            <a:endParaRPr lang="en-US" dirty="0"/>
          </a:p>
          <a:p>
            <a:pPr lvl="1"/>
            <a:r>
              <a:rPr lang="en-US" dirty="0" smtClean="0"/>
              <a:t>LinkedIn</a:t>
            </a:r>
          </a:p>
          <a:p>
            <a:pPr lvl="1"/>
            <a:r>
              <a:rPr lang="en-US" dirty="0" smtClean="0"/>
              <a:t>Flickr</a:t>
            </a:r>
          </a:p>
          <a:p>
            <a:pPr lvl="1"/>
            <a:r>
              <a:rPr lang="en-US" dirty="0" smtClean="0"/>
              <a:t>YouTube</a:t>
            </a:r>
          </a:p>
        </p:txBody>
      </p:sp>
      <p:sp>
        <p:nvSpPr>
          <p:cNvPr id="7" name="Content Placeholder 2"/>
          <p:cNvSpPr txBox="1">
            <a:spLocks/>
          </p:cNvSpPr>
          <p:nvPr/>
        </p:nvSpPr>
        <p:spPr>
          <a:xfrm>
            <a:off x="457200" y="4351421"/>
            <a:ext cx="8229600" cy="1676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Social media resources, guidelines, cover photos and avatars</a:t>
            </a:r>
          </a:p>
          <a:p>
            <a:r>
              <a:rPr lang="en-US" dirty="0" smtClean="0"/>
              <a:t>Account directory</a:t>
            </a:r>
          </a:p>
        </p:txBody>
      </p:sp>
    </p:spTree>
    <p:extLst>
      <p:ext uri="{BB962C8B-B14F-4D97-AF65-F5344CB8AC3E}">
        <p14:creationId xmlns:p14="http://schemas.microsoft.com/office/powerpoint/2010/main" val="2900704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Goals</a:t>
            </a:r>
            <a:endParaRPr lang="en-US" dirty="0"/>
          </a:p>
        </p:txBody>
      </p:sp>
      <p:sp>
        <p:nvSpPr>
          <p:cNvPr id="3" name="Content Placeholder 2"/>
          <p:cNvSpPr>
            <a:spLocks noGrp="1"/>
          </p:cNvSpPr>
          <p:nvPr>
            <p:ph idx="1"/>
          </p:nvPr>
        </p:nvSpPr>
        <p:spPr/>
        <p:txBody>
          <a:bodyPr>
            <a:normAutofit/>
          </a:bodyPr>
          <a:lstStyle/>
          <a:p>
            <a:r>
              <a:rPr lang="en-US" dirty="0" smtClean="0"/>
              <a:t>Promote SDSU accomplishments</a:t>
            </a:r>
          </a:p>
          <a:p>
            <a:r>
              <a:rPr lang="en-US" dirty="0" smtClean="0"/>
              <a:t>Increase interaction and engagement with SDSU</a:t>
            </a:r>
          </a:p>
          <a:p>
            <a:r>
              <a:rPr lang="en-US" dirty="0"/>
              <a:t>Lead university-wide social media campaigns</a:t>
            </a:r>
          </a:p>
          <a:p>
            <a:r>
              <a:rPr lang="en-US" dirty="0" smtClean="0"/>
              <a:t>Support social media efforts across campus</a:t>
            </a:r>
          </a:p>
        </p:txBody>
      </p:sp>
    </p:spTree>
    <p:extLst>
      <p:ext uri="{BB962C8B-B14F-4D97-AF65-F5344CB8AC3E}">
        <p14:creationId xmlns:p14="http://schemas.microsoft.com/office/powerpoint/2010/main" val="2040332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Content </a:t>
            </a:r>
            <a:endParaRPr lang="en-US" dirty="0"/>
          </a:p>
        </p:txBody>
      </p:sp>
      <p:sp>
        <p:nvSpPr>
          <p:cNvPr id="3" name="Content Placeholder 2"/>
          <p:cNvSpPr>
            <a:spLocks noGrp="1"/>
          </p:cNvSpPr>
          <p:nvPr>
            <p:ph idx="1"/>
          </p:nvPr>
        </p:nvSpPr>
        <p:spPr/>
        <p:txBody>
          <a:bodyPr>
            <a:normAutofit/>
          </a:bodyPr>
          <a:lstStyle/>
          <a:p>
            <a:r>
              <a:rPr lang="en-US" dirty="0" smtClean="0"/>
              <a:t>Think about your audiences and goals</a:t>
            </a:r>
          </a:p>
          <a:p>
            <a:pPr lvl="1"/>
            <a:r>
              <a:rPr lang="en-US" dirty="0" smtClean="0"/>
              <a:t>Determine the best platforms</a:t>
            </a:r>
          </a:p>
          <a:p>
            <a:r>
              <a:rPr lang="en-US" dirty="0" smtClean="0"/>
              <a:t>Research and post engaging content</a:t>
            </a:r>
            <a:endParaRPr lang="en-US" dirty="0"/>
          </a:p>
          <a:p>
            <a:pPr lvl="1"/>
            <a:r>
              <a:rPr lang="en-US" dirty="0" smtClean="0"/>
              <a:t>Create </a:t>
            </a:r>
            <a:r>
              <a:rPr lang="en-US" dirty="0" smtClean="0"/>
              <a:t>new content </a:t>
            </a:r>
            <a:endParaRPr lang="en-US" dirty="0" smtClean="0"/>
          </a:p>
          <a:p>
            <a:pPr lvl="1"/>
            <a:r>
              <a:rPr lang="en-US" dirty="0" smtClean="0"/>
              <a:t>Re-share content</a:t>
            </a:r>
            <a:endParaRPr lang="en-US" dirty="0" smtClean="0"/>
          </a:p>
          <a:p>
            <a:r>
              <a:rPr lang="en-US" dirty="0" smtClean="0"/>
              <a:t>Monitor </a:t>
            </a:r>
            <a:r>
              <a:rPr lang="en-US" dirty="0" smtClean="0"/>
              <a:t>content and discussions </a:t>
            </a:r>
          </a:p>
          <a:p>
            <a:r>
              <a:rPr lang="en-US" dirty="0" smtClean="0"/>
              <a:t>Analyze content and its effectiveness</a:t>
            </a:r>
          </a:p>
          <a:p>
            <a:r>
              <a:rPr lang="en-US" dirty="0" smtClean="0"/>
              <a:t>Make changes for future posts </a:t>
            </a:r>
            <a:endParaRPr lang="en-US" dirty="0"/>
          </a:p>
        </p:txBody>
      </p:sp>
    </p:spTree>
    <p:extLst>
      <p:ext uri="{BB962C8B-B14F-4D97-AF65-F5344CB8AC3E}">
        <p14:creationId xmlns:p14="http://schemas.microsoft.com/office/powerpoint/2010/main" val="1823089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determine your goals</a:t>
            </a:r>
            <a:endParaRPr lang="en-US" dirty="0"/>
          </a:p>
        </p:txBody>
      </p:sp>
      <p:sp>
        <p:nvSpPr>
          <p:cNvPr id="3" name="Content Placeholder 2"/>
          <p:cNvSpPr>
            <a:spLocks noGrp="1"/>
          </p:cNvSpPr>
          <p:nvPr>
            <p:ph idx="1"/>
          </p:nvPr>
        </p:nvSpPr>
        <p:spPr/>
        <p:txBody>
          <a:bodyPr/>
          <a:lstStyle/>
          <a:p>
            <a:r>
              <a:rPr lang="en-US" dirty="0" smtClean="0"/>
              <a:t>Think about your ideal audience:</a:t>
            </a:r>
          </a:p>
          <a:p>
            <a:pPr lvl="1"/>
            <a:r>
              <a:rPr lang="en-US" dirty="0" smtClean="0"/>
              <a:t>Prospective and current students</a:t>
            </a:r>
          </a:p>
          <a:p>
            <a:pPr lvl="1"/>
            <a:r>
              <a:rPr lang="en-US" dirty="0" smtClean="0"/>
              <a:t>Alumni</a:t>
            </a:r>
          </a:p>
          <a:p>
            <a:pPr lvl="1"/>
            <a:r>
              <a:rPr lang="en-US" dirty="0" smtClean="0"/>
              <a:t>Fans and stakeholders </a:t>
            </a:r>
          </a:p>
          <a:p>
            <a:r>
              <a:rPr lang="en-US" dirty="0" smtClean="0"/>
              <a:t>Recruitment vs. awareness </a:t>
            </a:r>
          </a:p>
          <a:p>
            <a:r>
              <a:rPr lang="en-US" dirty="0" smtClean="0"/>
              <a:t>Quality of engagement vs. quantity of followers </a:t>
            </a:r>
            <a:endParaRPr lang="en-US" dirty="0"/>
          </a:p>
        </p:txBody>
      </p:sp>
    </p:spTree>
    <p:extLst>
      <p:ext uri="{BB962C8B-B14F-4D97-AF65-F5344CB8AC3E}">
        <p14:creationId xmlns:p14="http://schemas.microsoft.com/office/powerpoint/2010/main" val="1239036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Media Platforms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29612496"/>
              </p:ext>
            </p:extLst>
          </p:nvPr>
        </p:nvGraphicFramePr>
        <p:xfrm>
          <a:off x="597569" y="1417638"/>
          <a:ext cx="7932819" cy="4139290"/>
        </p:xfrm>
        <a:graphic>
          <a:graphicData uri="http://schemas.openxmlformats.org/drawingml/2006/table">
            <a:tbl>
              <a:tblPr firstRow="1" bandRow="1">
                <a:tableStyleId>{5C22544A-7EE6-4342-B048-85BDC9FD1C3A}</a:tableStyleId>
              </a:tblPr>
              <a:tblGrid>
                <a:gridCol w="2644273"/>
                <a:gridCol w="2644273"/>
                <a:gridCol w="2644273"/>
              </a:tblGrid>
              <a:tr h="796173">
                <a:tc>
                  <a:txBody>
                    <a:bodyPr/>
                    <a:lstStyle/>
                    <a:p>
                      <a:r>
                        <a:rPr lang="en-US" sz="2400" dirty="0" smtClean="0">
                          <a:latin typeface="Helvetica" charset="0"/>
                          <a:ea typeface="Helvetica" charset="0"/>
                          <a:cs typeface="Helvetica" charset="0"/>
                        </a:rPr>
                        <a:t>Social media platform</a:t>
                      </a:r>
                      <a:endParaRPr lang="en-US" sz="2400" dirty="0">
                        <a:latin typeface="Helvetica" charset="0"/>
                        <a:ea typeface="Helvetica" charset="0"/>
                        <a:cs typeface="Helvetica" charset="0"/>
                      </a:endParaRPr>
                    </a:p>
                  </a:txBody>
                  <a:tcPr/>
                </a:tc>
                <a:tc>
                  <a:txBody>
                    <a:bodyPr/>
                    <a:lstStyle/>
                    <a:p>
                      <a:r>
                        <a:rPr lang="en-US" sz="2400" dirty="0" smtClean="0">
                          <a:latin typeface="Helvetica" charset="0"/>
                          <a:ea typeface="Helvetica" charset="0"/>
                          <a:cs typeface="Helvetica" charset="0"/>
                        </a:rPr>
                        <a:t>Percentage</a:t>
                      </a:r>
                      <a:r>
                        <a:rPr lang="en-US" sz="2400" baseline="0" dirty="0" smtClean="0">
                          <a:latin typeface="Helvetica" charset="0"/>
                          <a:ea typeface="Helvetica" charset="0"/>
                          <a:cs typeface="Helvetica" charset="0"/>
                        </a:rPr>
                        <a:t> of 2014 high school seniors</a:t>
                      </a:r>
                      <a:endParaRPr lang="en-US" sz="2400" dirty="0">
                        <a:latin typeface="Helvetica" charset="0"/>
                        <a:ea typeface="Helvetica" charset="0"/>
                        <a:cs typeface="Helvetica" charset="0"/>
                      </a:endParaRPr>
                    </a:p>
                  </a:txBody>
                  <a:tcPr/>
                </a:tc>
                <a:tc>
                  <a:txBody>
                    <a:bodyPr/>
                    <a:lstStyle/>
                    <a:p>
                      <a:r>
                        <a:rPr lang="en-US" sz="2400" dirty="0" smtClean="0">
                          <a:latin typeface="Helvetica" charset="0"/>
                          <a:ea typeface="Helvetica" charset="0"/>
                          <a:cs typeface="Helvetica" charset="0"/>
                        </a:rPr>
                        <a:t>Percentage of higher education institutions </a:t>
                      </a:r>
                      <a:endParaRPr lang="en-US" sz="2400" dirty="0">
                        <a:latin typeface="Helvetica" charset="0"/>
                        <a:ea typeface="Helvetica" charset="0"/>
                        <a:cs typeface="Helvetica" charset="0"/>
                      </a:endParaRPr>
                    </a:p>
                  </a:txBody>
                  <a:tcPr/>
                </a:tc>
              </a:tr>
              <a:tr h="590114">
                <a:tc>
                  <a:txBody>
                    <a:bodyPr/>
                    <a:lstStyle/>
                    <a:p>
                      <a:r>
                        <a:rPr lang="en-US" sz="2400" b="1" dirty="0" smtClean="0">
                          <a:latin typeface="Helvetica" charset="0"/>
                          <a:ea typeface="Helvetica" charset="0"/>
                          <a:cs typeface="Helvetica" charset="0"/>
                        </a:rPr>
                        <a:t>Facebook</a:t>
                      </a:r>
                      <a:endParaRPr lang="en-US" sz="2400" b="1" dirty="0">
                        <a:latin typeface="Helvetica" charset="0"/>
                        <a:ea typeface="Helvetica" charset="0"/>
                        <a:cs typeface="Helvetica" charset="0"/>
                      </a:endParaRPr>
                    </a:p>
                  </a:txBody>
                  <a:tcPr/>
                </a:tc>
                <a:tc>
                  <a:txBody>
                    <a:bodyPr/>
                    <a:lstStyle/>
                    <a:p>
                      <a:r>
                        <a:rPr lang="en-US" sz="2400" dirty="0" smtClean="0">
                          <a:latin typeface="Helvetica" charset="0"/>
                          <a:ea typeface="Helvetica" charset="0"/>
                          <a:cs typeface="Helvetica" charset="0"/>
                        </a:rPr>
                        <a:t>75%</a:t>
                      </a:r>
                      <a:endParaRPr lang="en-US" sz="2400" dirty="0">
                        <a:latin typeface="Helvetica" charset="0"/>
                        <a:ea typeface="Helvetica" charset="0"/>
                        <a:cs typeface="Helvetica" charset="0"/>
                      </a:endParaRPr>
                    </a:p>
                  </a:txBody>
                  <a:tcPr/>
                </a:tc>
                <a:tc>
                  <a:txBody>
                    <a:bodyPr/>
                    <a:lstStyle/>
                    <a:p>
                      <a:r>
                        <a:rPr lang="en-US" sz="2400" dirty="0" smtClean="0">
                          <a:latin typeface="Helvetica" charset="0"/>
                          <a:ea typeface="Helvetica" charset="0"/>
                          <a:cs typeface="Helvetica" charset="0"/>
                        </a:rPr>
                        <a:t>99%</a:t>
                      </a:r>
                      <a:endParaRPr lang="en-US" sz="2400" dirty="0">
                        <a:latin typeface="Helvetica" charset="0"/>
                        <a:ea typeface="Helvetica" charset="0"/>
                        <a:cs typeface="Helvetica" charset="0"/>
                      </a:endParaRPr>
                    </a:p>
                  </a:txBody>
                  <a:tcPr/>
                </a:tc>
              </a:tr>
              <a:tr h="590114">
                <a:tc>
                  <a:txBody>
                    <a:bodyPr/>
                    <a:lstStyle/>
                    <a:p>
                      <a:r>
                        <a:rPr lang="en-US" sz="2400" b="1" dirty="0" smtClean="0">
                          <a:latin typeface="Helvetica" charset="0"/>
                          <a:ea typeface="Helvetica" charset="0"/>
                          <a:cs typeface="Helvetica" charset="0"/>
                        </a:rPr>
                        <a:t>YouTube</a:t>
                      </a:r>
                      <a:endParaRPr lang="en-US" sz="2400" b="1" dirty="0">
                        <a:latin typeface="Helvetica" charset="0"/>
                        <a:ea typeface="Helvetica" charset="0"/>
                        <a:cs typeface="Helvetica" charset="0"/>
                      </a:endParaRPr>
                    </a:p>
                  </a:txBody>
                  <a:tcPr/>
                </a:tc>
                <a:tc>
                  <a:txBody>
                    <a:bodyPr/>
                    <a:lstStyle/>
                    <a:p>
                      <a:r>
                        <a:rPr lang="en-US" sz="2400" dirty="0" smtClean="0">
                          <a:latin typeface="Helvetica" charset="0"/>
                          <a:ea typeface="Helvetica" charset="0"/>
                          <a:cs typeface="Helvetica" charset="0"/>
                        </a:rPr>
                        <a:t>73%</a:t>
                      </a:r>
                      <a:endParaRPr lang="en-US" sz="2400" dirty="0">
                        <a:latin typeface="Helvetica" charset="0"/>
                        <a:ea typeface="Helvetica" charset="0"/>
                        <a:cs typeface="Helvetica" charset="0"/>
                      </a:endParaRPr>
                    </a:p>
                  </a:txBody>
                  <a:tcPr/>
                </a:tc>
                <a:tc>
                  <a:txBody>
                    <a:bodyPr/>
                    <a:lstStyle/>
                    <a:p>
                      <a:r>
                        <a:rPr lang="en-US" sz="2400" dirty="0" smtClean="0">
                          <a:latin typeface="Helvetica" charset="0"/>
                          <a:ea typeface="Helvetica" charset="0"/>
                          <a:cs typeface="Helvetica" charset="0"/>
                        </a:rPr>
                        <a:t>82%</a:t>
                      </a:r>
                      <a:endParaRPr lang="en-US" sz="2400" dirty="0">
                        <a:latin typeface="Helvetica" charset="0"/>
                        <a:ea typeface="Helvetica" charset="0"/>
                        <a:cs typeface="Helvetica" charset="0"/>
                      </a:endParaRPr>
                    </a:p>
                  </a:txBody>
                  <a:tcPr/>
                </a:tc>
              </a:tr>
              <a:tr h="590114">
                <a:tc>
                  <a:txBody>
                    <a:bodyPr/>
                    <a:lstStyle/>
                    <a:p>
                      <a:r>
                        <a:rPr lang="en-US" sz="2400" b="1" dirty="0" smtClean="0">
                          <a:latin typeface="Helvetica" charset="0"/>
                          <a:ea typeface="Helvetica" charset="0"/>
                          <a:cs typeface="Helvetica" charset="0"/>
                        </a:rPr>
                        <a:t>Instagram</a:t>
                      </a:r>
                      <a:endParaRPr lang="en-US" sz="2400" b="1" dirty="0">
                        <a:latin typeface="Helvetica" charset="0"/>
                        <a:ea typeface="Helvetica" charset="0"/>
                        <a:cs typeface="Helvetica" charset="0"/>
                      </a:endParaRPr>
                    </a:p>
                  </a:txBody>
                  <a:tcPr/>
                </a:tc>
                <a:tc>
                  <a:txBody>
                    <a:bodyPr/>
                    <a:lstStyle/>
                    <a:p>
                      <a:r>
                        <a:rPr lang="en-US" sz="2400" dirty="0" smtClean="0">
                          <a:latin typeface="Helvetica" charset="0"/>
                          <a:ea typeface="Helvetica" charset="0"/>
                          <a:cs typeface="Helvetica" charset="0"/>
                        </a:rPr>
                        <a:t>49%</a:t>
                      </a:r>
                      <a:endParaRPr lang="en-US" sz="2400" dirty="0">
                        <a:latin typeface="Helvetica" charset="0"/>
                        <a:ea typeface="Helvetica" charset="0"/>
                        <a:cs typeface="Helvetica" charset="0"/>
                      </a:endParaRPr>
                    </a:p>
                  </a:txBody>
                  <a:tcPr/>
                </a:tc>
                <a:tc>
                  <a:txBody>
                    <a:bodyPr/>
                    <a:lstStyle/>
                    <a:p>
                      <a:r>
                        <a:rPr lang="en-US" sz="2400" dirty="0" smtClean="0">
                          <a:latin typeface="Helvetica" charset="0"/>
                          <a:ea typeface="Helvetica" charset="0"/>
                          <a:cs typeface="Helvetica" charset="0"/>
                        </a:rPr>
                        <a:t>53%</a:t>
                      </a:r>
                      <a:endParaRPr lang="en-US" sz="2400" dirty="0">
                        <a:latin typeface="Helvetica" charset="0"/>
                        <a:ea typeface="Helvetica" charset="0"/>
                        <a:cs typeface="Helvetica" charset="0"/>
                      </a:endParaRPr>
                    </a:p>
                  </a:txBody>
                  <a:tcPr/>
                </a:tc>
              </a:tr>
              <a:tr h="590114">
                <a:tc>
                  <a:txBody>
                    <a:bodyPr/>
                    <a:lstStyle/>
                    <a:p>
                      <a:r>
                        <a:rPr lang="en-US" sz="2400" b="1" dirty="0" smtClean="0">
                          <a:latin typeface="Helvetica" charset="0"/>
                          <a:ea typeface="Helvetica" charset="0"/>
                          <a:cs typeface="Helvetica" charset="0"/>
                        </a:rPr>
                        <a:t>Twitter</a:t>
                      </a:r>
                      <a:endParaRPr lang="en-US" sz="2400" b="1" dirty="0">
                        <a:latin typeface="Helvetica" charset="0"/>
                        <a:ea typeface="Helvetica" charset="0"/>
                        <a:cs typeface="Helvetica" charset="0"/>
                      </a:endParaRPr>
                    </a:p>
                  </a:txBody>
                  <a:tcPr/>
                </a:tc>
                <a:tc>
                  <a:txBody>
                    <a:bodyPr/>
                    <a:lstStyle/>
                    <a:p>
                      <a:r>
                        <a:rPr lang="en-US" sz="2400" dirty="0" smtClean="0">
                          <a:latin typeface="Helvetica" charset="0"/>
                          <a:ea typeface="Helvetica" charset="0"/>
                          <a:cs typeface="Helvetica" charset="0"/>
                        </a:rPr>
                        <a:t>38%</a:t>
                      </a:r>
                      <a:endParaRPr lang="en-US" sz="2400" dirty="0">
                        <a:latin typeface="Helvetica" charset="0"/>
                        <a:ea typeface="Helvetica" charset="0"/>
                        <a:cs typeface="Helvetica" charset="0"/>
                      </a:endParaRPr>
                    </a:p>
                  </a:txBody>
                  <a:tcPr/>
                </a:tc>
                <a:tc>
                  <a:txBody>
                    <a:bodyPr/>
                    <a:lstStyle/>
                    <a:p>
                      <a:r>
                        <a:rPr lang="en-US" sz="2400" dirty="0" smtClean="0">
                          <a:latin typeface="Helvetica" charset="0"/>
                          <a:ea typeface="Helvetica" charset="0"/>
                          <a:cs typeface="Helvetica" charset="0"/>
                        </a:rPr>
                        <a:t>90%</a:t>
                      </a:r>
                      <a:endParaRPr lang="en-US" sz="2400" dirty="0">
                        <a:latin typeface="Helvetica" charset="0"/>
                        <a:ea typeface="Helvetica" charset="0"/>
                        <a:cs typeface="Helvetica" charset="0"/>
                      </a:endParaRPr>
                    </a:p>
                  </a:txBody>
                  <a:tcPr/>
                </a:tc>
              </a:tr>
              <a:tr h="590114">
                <a:tc>
                  <a:txBody>
                    <a:bodyPr/>
                    <a:lstStyle/>
                    <a:p>
                      <a:r>
                        <a:rPr lang="en-US" sz="2400" b="1" dirty="0" smtClean="0">
                          <a:latin typeface="Helvetica" charset="0"/>
                          <a:ea typeface="Helvetica" charset="0"/>
                          <a:cs typeface="Helvetica" charset="0"/>
                        </a:rPr>
                        <a:t>Snapchat</a:t>
                      </a:r>
                      <a:endParaRPr lang="en-US" sz="2400" b="1" dirty="0">
                        <a:latin typeface="Helvetica" charset="0"/>
                        <a:ea typeface="Helvetica" charset="0"/>
                        <a:cs typeface="Helvetica" charset="0"/>
                      </a:endParaRPr>
                    </a:p>
                  </a:txBody>
                  <a:tcPr/>
                </a:tc>
                <a:tc>
                  <a:txBody>
                    <a:bodyPr/>
                    <a:lstStyle/>
                    <a:p>
                      <a:r>
                        <a:rPr lang="en-US" sz="2400" dirty="0" smtClean="0">
                          <a:latin typeface="Helvetica" charset="0"/>
                          <a:ea typeface="Helvetica" charset="0"/>
                          <a:cs typeface="Helvetica" charset="0"/>
                        </a:rPr>
                        <a:t>37%</a:t>
                      </a:r>
                      <a:endParaRPr lang="en-US" sz="2400" dirty="0">
                        <a:latin typeface="Helvetica" charset="0"/>
                        <a:ea typeface="Helvetica" charset="0"/>
                        <a:cs typeface="Helvetica" charset="0"/>
                      </a:endParaRPr>
                    </a:p>
                  </a:txBody>
                  <a:tcPr/>
                </a:tc>
                <a:tc>
                  <a:txBody>
                    <a:bodyPr/>
                    <a:lstStyle/>
                    <a:p>
                      <a:r>
                        <a:rPr lang="en-US" sz="2400" dirty="0" smtClean="0">
                          <a:latin typeface="Helvetica" charset="0"/>
                          <a:ea typeface="Helvetica" charset="0"/>
                          <a:cs typeface="Helvetica" charset="0"/>
                        </a:rPr>
                        <a:t>3%</a:t>
                      </a:r>
                      <a:endParaRPr lang="en-US" sz="2400" dirty="0">
                        <a:latin typeface="Helvetica" charset="0"/>
                        <a:ea typeface="Helvetica" charset="0"/>
                        <a:cs typeface="Helvetica" charset="0"/>
                      </a:endParaRPr>
                    </a:p>
                  </a:txBody>
                  <a:tcPr/>
                </a:tc>
              </a:tr>
            </a:tbl>
          </a:graphicData>
        </a:graphic>
      </p:graphicFrame>
    </p:spTree>
    <p:extLst>
      <p:ext uri="{BB962C8B-B14F-4D97-AF65-F5344CB8AC3E}">
        <p14:creationId xmlns:p14="http://schemas.microsoft.com/office/powerpoint/2010/main" val="2135962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Content </a:t>
            </a:r>
            <a:endParaRPr lang="en-US" dirty="0"/>
          </a:p>
        </p:txBody>
      </p:sp>
      <p:sp>
        <p:nvSpPr>
          <p:cNvPr id="3" name="Content Placeholder 2"/>
          <p:cNvSpPr>
            <a:spLocks noGrp="1"/>
          </p:cNvSpPr>
          <p:nvPr>
            <p:ph idx="1"/>
          </p:nvPr>
        </p:nvSpPr>
        <p:spPr/>
        <p:txBody>
          <a:bodyPr/>
          <a:lstStyle/>
          <a:p>
            <a:r>
              <a:rPr lang="en-US" dirty="0" smtClean="0"/>
              <a:t>Photos, videos, text and links </a:t>
            </a:r>
          </a:p>
          <a:p>
            <a:r>
              <a:rPr lang="en-US" dirty="0" smtClean="0"/>
              <a:t>Informational content vs. emotional content</a:t>
            </a:r>
          </a:p>
          <a:p>
            <a:r>
              <a:rPr lang="en-US" dirty="0"/>
              <a:t>What makes content engaging?</a:t>
            </a:r>
          </a:p>
          <a:p>
            <a:pPr lvl="1"/>
            <a:r>
              <a:rPr lang="en-US" dirty="0" smtClean="0"/>
              <a:t>Depends on your audience</a:t>
            </a:r>
          </a:p>
          <a:p>
            <a:pPr lvl="1"/>
            <a:r>
              <a:rPr lang="en-US" dirty="0" smtClean="0"/>
              <a:t>Share a variety of different types of posts</a:t>
            </a:r>
          </a:p>
          <a:p>
            <a:pPr lvl="1"/>
            <a:r>
              <a:rPr lang="en-US" dirty="0" smtClean="0"/>
              <a:t>Algorithms</a:t>
            </a:r>
          </a:p>
          <a:p>
            <a:pPr lvl="1"/>
            <a:endParaRPr lang="en-US" dirty="0"/>
          </a:p>
        </p:txBody>
      </p:sp>
    </p:spTree>
    <p:extLst>
      <p:ext uri="{BB962C8B-B14F-4D97-AF65-F5344CB8AC3E}">
        <p14:creationId xmlns:p14="http://schemas.microsoft.com/office/powerpoint/2010/main" val="349517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Students</a:t>
            </a:r>
            <a:endParaRPr lang="en-US" dirty="0"/>
          </a:p>
        </p:txBody>
      </p:sp>
      <p:sp>
        <p:nvSpPr>
          <p:cNvPr id="3" name="Content Placeholder 2"/>
          <p:cNvSpPr>
            <a:spLocks noGrp="1"/>
          </p:cNvSpPr>
          <p:nvPr>
            <p:ph idx="1"/>
          </p:nvPr>
        </p:nvSpPr>
        <p:spPr/>
        <p:txBody>
          <a:bodyPr>
            <a:normAutofit lnSpcReduction="10000"/>
          </a:bodyPr>
          <a:lstStyle/>
          <a:p>
            <a:r>
              <a:rPr lang="en-US" dirty="0" smtClean="0"/>
              <a:t>Recruit prospective students by showing what current students do</a:t>
            </a:r>
          </a:p>
          <a:p>
            <a:r>
              <a:rPr lang="en-US" dirty="0" smtClean="0"/>
              <a:t>Allow tagging on your posts to increase sharing and engagement</a:t>
            </a:r>
          </a:p>
          <a:p>
            <a:r>
              <a:rPr lang="en-US" dirty="0" smtClean="0"/>
              <a:t>Utilize call to action features</a:t>
            </a:r>
          </a:p>
          <a:p>
            <a:pPr lvl="1"/>
            <a:r>
              <a:rPr lang="en-US" dirty="0" smtClean="0"/>
              <a:t>Facebook: Add buttons to your Facebook page that allow users to contact you or go to the website</a:t>
            </a:r>
          </a:p>
          <a:p>
            <a:pPr lvl="1"/>
            <a:r>
              <a:rPr lang="en-US" dirty="0" smtClean="0"/>
              <a:t>Twitter: Use the new Twitter Card feature </a:t>
            </a:r>
            <a:endParaRPr lang="en-US" dirty="0"/>
          </a:p>
        </p:txBody>
      </p:sp>
    </p:spTree>
    <p:extLst>
      <p:ext uri="{BB962C8B-B14F-4D97-AF65-F5344CB8AC3E}">
        <p14:creationId xmlns:p14="http://schemas.microsoft.com/office/powerpoint/2010/main" val="1359512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Hashtags</a:t>
            </a:r>
            <a:endParaRPr lang="en-US" dirty="0"/>
          </a:p>
        </p:txBody>
      </p:sp>
      <p:sp>
        <p:nvSpPr>
          <p:cNvPr id="3" name="Content Placeholder 2"/>
          <p:cNvSpPr>
            <a:spLocks noGrp="1"/>
          </p:cNvSpPr>
          <p:nvPr>
            <p:ph idx="1"/>
          </p:nvPr>
        </p:nvSpPr>
        <p:spPr/>
        <p:txBody>
          <a:bodyPr/>
          <a:lstStyle/>
          <a:p>
            <a:pPr marL="0" indent="0">
              <a:buNone/>
            </a:pPr>
            <a:r>
              <a:rPr lang="en-US" dirty="0"/>
              <a:t>University Hashtags:</a:t>
            </a:r>
          </a:p>
          <a:p>
            <a:pPr marL="0" indent="0">
              <a:buNone/>
            </a:pPr>
            <a:r>
              <a:rPr lang="en-US" dirty="0"/>
              <a:t>	#</a:t>
            </a:r>
            <a:r>
              <a:rPr lang="en-US" dirty="0" err="1"/>
              <a:t>sdstate</a:t>
            </a:r>
            <a:endParaRPr lang="en-US" dirty="0"/>
          </a:p>
          <a:p>
            <a:pPr marL="0" indent="0">
              <a:buNone/>
            </a:pPr>
            <a:r>
              <a:rPr lang="en-US" dirty="0"/>
              <a:t>	#</a:t>
            </a:r>
            <a:r>
              <a:rPr lang="en-US" dirty="0" err="1" smtClean="0"/>
              <a:t>gojacks</a:t>
            </a:r>
            <a:endParaRPr lang="en-US" dirty="0" smtClean="0"/>
          </a:p>
          <a:p>
            <a:pPr marL="0" indent="0">
              <a:buNone/>
            </a:pPr>
            <a:r>
              <a:rPr lang="en-US" dirty="0"/>
              <a:t>	</a:t>
            </a:r>
            <a:r>
              <a:rPr lang="en-US" dirty="0" smtClean="0"/>
              <a:t>#</a:t>
            </a:r>
            <a:r>
              <a:rPr lang="en-US" dirty="0" err="1" smtClean="0"/>
              <a:t>jackrabbitsforever</a:t>
            </a:r>
            <a:endParaRPr lang="en-US" dirty="0" smtClean="0"/>
          </a:p>
          <a:p>
            <a:pPr marL="0" indent="0">
              <a:buNone/>
            </a:pPr>
            <a:r>
              <a:rPr lang="en-US" dirty="0"/>
              <a:t>	</a:t>
            </a:r>
            <a:r>
              <a:rPr lang="en-US" dirty="0" smtClean="0"/>
              <a:t>#</a:t>
            </a:r>
            <a:r>
              <a:rPr lang="en-US" dirty="0" err="1" smtClean="0"/>
              <a:t>ilovesdstate</a:t>
            </a:r>
            <a:r>
              <a:rPr lang="en-US" dirty="0" smtClean="0"/>
              <a:t> (starts September 28) </a:t>
            </a:r>
            <a:endParaRPr lang="en-US" dirty="0" smtClean="0"/>
          </a:p>
          <a:p>
            <a:pPr marL="0" indent="0">
              <a:buNone/>
            </a:pPr>
            <a:r>
              <a:rPr lang="en-US" dirty="0"/>
              <a:t>	</a:t>
            </a:r>
            <a:r>
              <a:rPr lang="en-US" dirty="0" smtClean="0"/>
              <a:t>#</a:t>
            </a:r>
            <a:r>
              <a:rPr lang="en-US" dirty="0" err="1" smtClean="0"/>
              <a:t>sdstateabroad</a:t>
            </a:r>
            <a:r>
              <a:rPr lang="en-US" dirty="0" smtClean="0"/>
              <a:t> </a:t>
            </a:r>
            <a:endParaRPr lang="en-US" dirty="0"/>
          </a:p>
        </p:txBody>
      </p:sp>
    </p:spTree>
    <p:extLst>
      <p:ext uri="{BB962C8B-B14F-4D97-AF65-F5344CB8AC3E}">
        <p14:creationId xmlns:p14="http://schemas.microsoft.com/office/powerpoint/2010/main" val="776532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2961</TotalTime>
  <Words>777</Words>
  <Application>Microsoft Macintosh PowerPoint</Application>
  <PresentationFormat>On-screen Show (4:3)</PresentationFormat>
  <Paragraphs>152</Paragraphs>
  <Slides>16</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Helvetica</vt:lpstr>
      <vt:lpstr>Arial</vt:lpstr>
      <vt:lpstr>Office Theme</vt:lpstr>
      <vt:lpstr>Using Social Media</vt:lpstr>
      <vt:lpstr>About SDSU’s Social Media</vt:lpstr>
      <vt:lpstr>Overall Goals</vt:lpstr>
      <vt:lpstr>Social Media Content </vt:lpstr>
      <vt:lpstr>How to determine your goals</vt:lpstr>
      <vt:lpstr>Social Media Platforms</vt:lpstr>
      <vt:lpstr>Engaging Content </vt:lpstr>
      <vt:lpstr>Engaging Students</vt:lpstr>
      <vt:lpstr>Hashtags</vt:lpstr>
      <vt:lpstr>#ILookLikeAnEngineer</vt:lpstr>
      <vt:lpstr>Hashtag Campaigns</vt:lpstr>
      <vt:lpstr>Monitor Conversations</vt:lpstr>
      <vt:lpstr>Analyzing Content</vt:lpstr>
      <vt:lpstr>Analyzing Content</vt:lpstr>
      <vt:lpstr>Social Media Content </vt:lpstr>
      <vt:lpstr>Questions?</vt:lpstr>
    </vt:vector>
  </TitlesOfParts>
  <Company>SDSU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Cartney</dc:creator>
  <cp:lastModifiedBy>Microsoft Office User</cp:lastModifiedBy>
  <cp:revision>35</cp:revision>
  <cp:lastPrinted>2015-09-24T13:26:21Z</cp:lastPrinted>
  <dcterms:created xsi:type="dcterms:W3CDTF">2015-08-17T16:41:35Z</dcterms:created>
  <dcterms:modified xsi:type="dcterms:W3CDTF">2015-09-24T14:00:07Z</dcterms:modified>
</cp:coreProperties>
</file>