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34"/>
  </p:notesMasterIdLst>
  <p:handoutMasterIdLst>
    <p:handoutMasterId r:id="rId35"/>
  </p:handoutMasterIdLst>
  <p:sldIdLst>
    <p:sldId id="405" r:id="rId2"/>
    <p:sldId id="406" r:id="rId3"/>
    <p:sldId id="408" r:id="rId4"/>
    <p:sldId id="410" r:id="rId5"/>
    <p:sldId id="411" r:id="rId6"/>
    <p:sldId id="412" r:id="rId7"/>
    <p:sldId id="413" r:id="rId8"/>
    <p:sldId id="414" r:id="rId9"/>
    <p:sldId id="448" r:id="rId10"/>
    <p:sldId id="415" r:id="rId11"/>
    <p:sldId id="418" r:id="rId12"/>
    <p:sldId id="419" r:id="rId13"/>
    <p:sldId id="416" r:id="rId14"/>
    <p:sldId id="420" r:id="rId15"/>
    <p:sldId id="422" r:id="rId16"/>
    <p:sldId id="424" r:id="rId17"/>
    <p:sldId id="423" r:id="rId18"/>
    <p:sldId id="436" r:id="rId19"/>
    <p:sldId id="426" r:id="rId20"/>
    <p:sldId id="427" r:id="rId21"/>
    <p:sldId id="428" r:id="rId22"/>
    <p:sldId id="430" r:id="rId23"/>
    <p:sldId id="449" r:id="rId24"/>
    <p:sldId id="432" r:id="rId25"/>
    <p:sldId id="433" r:id="rId26"/>
    <p:sldId id="444" r:id="rId27"/>
    <p:sldId id="441" r:id="rId28"/>
    <p:sldId id="439" r:id="rId29"/>
    <p:sldId id="438" r:id="rId30"/>
    <p:sldId id="447" r:id="rId31"/>
    <p:sldId id="434" r:id="rId32"/>
    <p:sldId id="435" r:id="rId33"/>
  </p:sldIdLst>
  <p:sldSz cx="9144000" cy="6858000" type="screen4x3"/>
  <p:notesSz cx="7010400" cy="9296400"/>
  <p:custShowLst>
    <p:custShow name="Custom Show 1" id="0">
      <p:sldLst/>
    </p:custShow>
  </p:custShow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40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0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0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0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000" kern="1200">
        <a:solidFill>
          <a:schemeClr val="tx1"/>
        </a:solidFill>
        <a:latin typeface="Arial" pitchFamily="34" charset="0"/>
        <a:ea typeface="ＭＳ Ｐゴシック" pitchFamily="34" charset="-128"/>
        <a:cs typeface="+mn-cs"/>
      </a:defRPr>
    </a:lvl9pPr>
  </p:defaultTextStyle>
  <p:extLst>
    <p:ext uri="{521415D9-36F7-43E2-AB2F-B90AF26B5E84}">
      <p14:sectionLst xmlns:p14="http://schemas.microsoft.com/office/powerpoint/2010/main">
        <p14:section name="Default Section" id="{42BD477B-994B-4774-B65B-10A311C36998}">
          <p14:sldIdLst>
            <p14:sldId id="405"/>
            <p14:sldId id="406"/>
            <p14:sldId id="408"/>
            <p14:sldId id="410"/>
            <p14:sldId id="411"/>
            <p14:sldId id="412"/>
            <p14:sldId id="413"/>
            <p14:sldId id="414"/>
            <p14:sldId id="448"/>
            <p14:sldId id="415"/>
            <p14:sldId id="418"/>
            <p14:sldId id="419"/>
            <p14:sldId id="416"/>
            <p14:sldId id="420"/>
            <p14:sldId id="422"/>
            <p14:sldId id="424"/>
            <p14:sldId id="423"/>
            <p14:sldId id="436"/>
            <p14:sldId id="426"/>
            <p14:sldId id="427"/>
            <p14:sldId id="428"/>
            <p14:sldId id="430"/>
            <p14:sldId id="449"/>
            <p14:sldId id="432"/>
            <p14:sldId id="433"/>
            <p14:sldId id="444"/>
            <p14:sldId id="441"/>
            <p14:sldId id="439"/>
            <p14:sldId id="438"/>
            <p14:sldId id="447"/>
            <p14:sldId id="434"/>
            <p14:sldId id="435"/>
          </p14:sldIdLst>
        </p14:section>
      </p14:sectionLst>
    </p:ext>
    <p:ext uri="{EFAFB233-063F-42B5-8137-9DF3F51BA10A}">
      <p15:sldGuideLst xmlns:p15="http://schemas.microsoft.com/office/powerpoint/2012/main">
        <p15:guide id="1" orient="horz">
          <p15:clr>
            <a:srgbClr val="A4A3A4"/>
          </p15:clr>
        </p15:guide>
        <p15:guide id="2">
          <p15:clr>
            <a:srgbClr val="A4A3A4"/>
          </p15:clr>
        </p15:guide>
        <p15:guide id="3" orient="horz" pos="1440" userDrawn="1">
          <p15:clr>
            <a:srgbClr val="A4A3A4"/>
          </p15:clr>
        </p15:guide>
        <p15:guide id="4" pos="288" userDrawn="1">
          <p15:clr>
            <a:srgbClr val="A4A3A4"/>
          </p15:clr>
        </p15:guide>
        <p15:guide id="5" pos="5472" userDrawn="1">
          <p15:clr>
            <a:srgbClr val="A4A3A4"/>
          </p15:clr>
        </p15:guide>
        <p15:guide id="6" orient="horz" pos="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C000"/>
    <a:srgbClr val="F5D153"/>
    <a:srgbClr val="FFE33D"/>
    <a:srgbClr val="EDC074"/>
    <a:srgbClr val="180F9B"/>
    <a:srgbClr val="007B71"/>
    <a:srgbClr val="006F41"/>
    <a:srgbClr val="66A48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99" autoAdjust="0"/>
    <p:restoredTop sz="94366" autoAdjust="0"/>
  </p:normalViewPr>
  <p:slideViewPr>
    <p:cSldViewPr snapToGrid="0" snapToObjects="1">
      <p:cViewPr varScale="1">
        <p:scale>
          <a:sx n="103" d="100"/>
          <a:sy n="103" d="100"/>
        </p:scale>
        <p:origin x="120" y="126"/>
      </p:cViewPr>
      <p:guideLst>
        <p:guide orient="horz"/>
        <p:guide/>
        <p:guide orient="horz" pos="1440"/>
        <p:guide pos="288"/>
        <p:guide pos="5472"/>
        <p:guide orient="horz" pos="288"/>
      </p:guideLst>
    </p:cSldViewPr>
  </p:slideViewPr>
  <p:notesTextViewPr>
    <p:cViewPr>
      <p:scale>
        <a:sx n="100" d="100"/>
        <a:sy n="100" d="100"/>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F289CC-CA84-4A4B-AE62-F2B09F4514F5}" type="doc">
      <dgm:prSet loTypeId="urn:microsoft.com/office/officeart/2005/8/layout/chevron2" loCatId="process" qsTypeId="urn:microsoft.com/office/officeart/2005/8/quickstyle/simple1" qsCatId="simple" csTypeId="urn:microsoft.com/office/officeart/2005/8/colors/accent4_1" csCatId="accent4" phldr="1"/>
      <dgm:spPr/>
      <dgm:t>
        <a:bodyPr/>
        <a:lstStyle/>
        <a:p>
          <a:endParaRPr lang="en-US"/>
        </a:p>
      </dgm:t>
    </dgm:pt>
    <dgm:pt modelId="{5CBB1E6C-F0BB-4943-B243-611CE7794D11}">
      <dgm:prSet phldrT="[Text]"/>
      <dgm:spPr/>
      <dgm:t>
        <a:bodyPr/>
        <a:lstStyle/>
        <a:p>
          <a:r>
            <a:rPr lang="en-US" b="1" dirty="0" smtClean="0"/>
            <a:t>1.0</a:t>
          </a:r>
          <a:endParaRPr lang="en-US" b="1" dirty="0"/>
        </a:p>
      </dgm:t>
    </dgm:pt>
    <dgm:pt modelId="{DE3B9DF2-448D-4ED4-AC59-5CFBB09EDB40}" type="parTrans" cxnId="{3B1F1A5C-A126-4B95-AA1B-0CFB6B385B3F}">
      <dgm:prSet/>
      <dgm:spPr/>
      <dgm:t>
        <a:bodyPr/>
        <a:lstStyle/>
        <a:p>
          <a:endParaRPr lang="en-US"/>
        </a:p>
      </dgm:t>
    </dgm:pt>
    <dgm:pt modelId="{12609A78-9913-4DC0-B2F6-C6F86E709228}" type="sibTrans" cxnId="{3B1F1A5C-A126-4B95-AA1B-0CFB6B385B3F}">
      <dgm:prSet/>
      <dgm:spPr/>
      <dgm:t>
        <a:bodyPr/>
        <a:lstStyle/>
        <a:p>
          <a:endParaRPr lang="en-US"/>
        </a:p>
      </dgm:t>
    </dgm:pt>
    <dgm:pt modelId="{CEF786F2-FB25-424C-8966-4BB4B469EA6C}">
      <dgm:prSet phldrT="[Text]" custT="1"/>
      <dgm:spPr/>
      <dgm:t>
        <a:bodyPr/>
        <a:lstStyle/>
        <a:p>
          <a:r>
            <a:rPr lang="en-US" sz="2000" b="1" dirty="0" smtClean="0"/>
            <a:t>NASA JPL processed to transform radar echoes into stripes of DEMs, and mosaicked into 14,278 1</a:t>
          </a:r>
          <a:r>
            <a:rPr lang="en-US" sz="2000" b="1" baseline="30000" dirty="0" smtClean="0"/>
            <a:t>o</a:t>
          </a:r>
          <a:r>
            <a:rPr lang="en-US" sz="2000" b="1" dirty="0" smtClean="0"/>
            <a:t>x1</a:t>
          </a:r>
          <a:r>
            <a:rPr lang="en-US" sz="2000" b="1" baseline="30000" dirty="0" smtClean="0"/>
            <a:t>o</a:t>
          </a:r>
          <a:r>
            <a:rPr lang="en-US" sz="2000" b="1" dirty="0" smtClean="0"/>
            <a:t> tiles (Farr, 2000).</a:t>
          </a:r>
          <a:endParaRPr lang="en-US" sz="2000" b="1" dirty="0"/>
        </a:p>
      </dgm:t>
    </dgm:pt>
    <dgm:pt modelId="{38BD2123-99F2-4CFD-BE6E-61178CFC7B33}" type="parTrans" cxnId="{FD39372A-CC88-438C-8077-79ADCA857A38}">
      <dgm:prSet/>
      <dgm:spPr/>
      <dgm:t>
        <a:bodyPr/>
        <a:lstStyle/>
        <a:p>
          <a:endParaRPr lang="en-US"/>
        </a:p>
      </dgm:t>
    </dgm:pt>
    <dgm:pt modelId="{AE6714AC-43A8-4F73-9EA2-1A1898B131B3}" type="sibTrans" cxnId="{FD39372A-CC88-438C-8077-79ADCA857A38}">
      <dgm:prSet/>
      <dgm:spPr/>
      <dgm:t>
        <a:bodyPr/>
        <a:lstStyle/>
        <a:p>
          <a:endParaRPr lang="en-US"/>
        </a:p>
      </dgm:t>
    </dgm:pt>
    <dgm:pt modelId="{4FB5DD8A-A109-4FDB-B32D-D322470FFCE2}">
      <dgm:prSet phldrT="[Text]"/>
      <dgm:spPr/>
      <dgm:t>
        <a:bodyPr/>
        <a:lstStyle/>
        <a:p>
          <a:r>
            <a:rPr lang="en-US" b="1" dirty="0" smtClean="0"/>
            <a:t>2.0</a:t>
          </a:r>
          <a:endParaRPr lang="en-US" b="1" dirty="0"/>
        </a:p>
      </dgm:t>
    </dgm:pt>
    <dgm:pt modelId="{A5EB7DCB-0A88-447C-ABBD-EBED953816AE}" type="parTrans" cxnId="{17ABF3DE-5234-47E6-A3DB-0C5EC73C0D1B}">
      <dgm:prSet/>
      <dgm:spPr/>
      <dgm:t>
        <a:bodyPr/>
        <a:lstStyle/>
        <a:p>
          <a:endParaRPr lang="en-US"/>
        </a:p>
      </dgm:t>
    </dgm:pt>
    <dgm:pt modelId="{844B9CB4-0BF0-417B-BF35-F144A5300AD4}" type="sibTrans" cxnId="{17ABF3DE-5234-47E6-A3DB-0C5EC73C0D1B}">
      <dgm:prSet/>
      <dgm:spPr/>
      <dgm:t>
        <a:bodyPr/>
        <a:lstStyle/>
        <a:p>
          <a:endParaRPr lang="en-US"/>
        </a:p>
      </dgm:t>
    </dgm:pt>
    <dgm:pt modelId="{6D081551-7111-492C-812C-577A26630D57}">
      <dgm:prSet phldrT="[Text]" custT="1"/>
      <dgm:spPr/>
      <dgm:t>
        <a:bodyPr/>
        <a:lstStyle/>
        <a:p>
          <a:r>
            <a:rPr lang="en-US" sz="2000" b="1" dirty="0" smtClean="0"/>
            <a:t>Applied post-processing steps from the National Geospatial Intelligence Agency (NGA) to edit, remove spikes and pits, level water bodies and define coastlines. </a:t>
          </a:r>
          <a:endParaRPr lang="en-US" sz="2000" b="1" dirty="0"/>
        </a:p>
      </dgm:t>
    </dgm:pt>
    <dgm:pt modelId="{DB4FF073-54FD-4982-9295-9C476A192193}" type="parTrans" cxnId="{5EC63902-3451-4A03-886A-5AFE49EDF66E}">
      <dgm:prSet/>
      <dgm:spPr/>
      <dgm:t>
        <a:bodyPr/>
        <a:lstStyle/>
        <a:p>
          <a:endParaRPr lang="en-US"/>
        </a:p>
      </dgm:t>
    </dgm:pt>
    <dgm:pt modelId="{185093D6-0BF4-4241-9430-DDA3D03B1D52}" type="sibTrans" cxnId="{5EC63902-3451-4A03-886A-5AFE49EDF66E}">
      <dgm:prSet/>
      <dgm:spPr/>
      <dgm:t>
        <a:bodyPr/>
        <a:lstStyle/>
        <a:p>
          <a:endParaRPr lang="en-US"/>
        </a:p>
      </dgm:t>
    </dgm:pt>
    <dgm:pt modelId="{61383A42-95D0-486E-B23A-0548E197C063}">
      <dgm:prSet phldrT="[Text]"/>
      <dgm:spPr/>
      <dgm:t>
        <a:bodyPr/>
        <a:lstStyle/>
        <a:p>
          <a:r>
            <a:rPr lang="en-US" b="1" dirty="0" smtClean="0"/>
            <a:t>2.1</a:t>
          </a:r>
          <a:endParaRPr lang="en-US" b="1" dirty="0"/>
        </a:p>
      </dgm:t>
    </dgm:pt>
    <dgm:pt modelId="{B35FD147-B14B-4D1D-A183-7726C6738F5B}" type="parTrans" cxnId="{C6A8A280-B2E7-4D17-9222-3B9BFF6E2B01}">
      <dgm:prSet/>
      <dgm:spPr/>
      <dgm:t>
        <a:bodyPr/>
        <a:lstStyle/>
        <a:p>
          <a:endParaRPr lang="en-US"/>
        </a:p>
      </dgm:t>
    </dgm:pt>
    <dgm:pt modelId="{C9048C6E-F09B-422E-B4D7-BFED37FB2DE5}" type="sibTrans" cxnId="{C6A8A280-B2E7-4D17-9222-3B9BFF6E2B01}">
      <dgm:prSet/>
      <dgm:spPr/>
      <dgm:t>
        <a:bodyPr/>
        <a:lstStyle/>
        <a:p>
          <a:endParaRPr lang="en-US"/>
        </a:p>
      </dgm:t>
    </dgm:pt>
    <dgm:pt modelId="{52BB998B-D2C3-4319-A387-9B559EACED6A}">
      <dgm:prSet phldrT="[Text]"/>
      <dgm:spPr/>
      <dgm:t>
        <a:bodyPr/>
        <a:lstStyle/>
        <a:p>
          <a:r>
            <a:rPr lang="en-US" b="1" dirty="0" smtClean="0"/>
            <a:t>3.0</a:t>
          </a:r>
          <a:endParaRPr lang="en-US" b="1" dirty="0"/>
        </a:p>
      </dgm:t>
    </dgm:pt>
    <dgm:pt modelId="{B217D891-312C-47DC-8D05-90B7453CB3AB}" type="parTrans" cxnId="{6C08D084-D44D-4F7C-B9A9-DF01714A9D1E}">
      <dgm:prSet/>
      <dgm:spPr/>
      <dgm:t>
        <a:bodyPr/>
        <a:lstStyle/>
        <a:p>
          <a:endParaRPr lang="en-US"/>
        </a:p>
      </dgm:t>
    </dgm:pt>
    <dgm:pt modelId="{B395DC16-C4EA-41D6-B3B1-CDEA6E4AE4BC}" type="sibTrans" cxnId="{6C08D084-D44D-4F7C-B9A9-DF01714A9D1E}">
      <dgm:prSet/>
      <dgm:spPr/>
      <dgm:t>
        <a:bodyPr/>
        <a:lstStyle/>
        <a:p>
          <a:endParaRPr lang="en-US"/>
        </a:p>
      </dgm:t>
    </dgm:pt>
    <dgm:pt modelId="{D5DF06CE-3421-4A85-B3F8-2061A1757693}">
      <dgm:prSet phldrT="[Text]" custT="1"/>
      <dgm:spPr/>
      <dgm:t>
        <a:bodyPr/>
        <a:lstStyle/>
        <a:p>
          <a:r>
            <a:rPr lang="en-US" sz="2000" b="1" dirty="0" smtClean="0"/>
            <a:t>Minor error corrections in Version 2.0, 3 arc-second products.  Recalculated the 3 arc-second products by 3x3 averaging of the edited data.</a:t>
          </a:r>
          <a:endParaRPr lang="en-US" sz="2000" b="1" dirty="0"/>
        </a:p>
      </dgm:t>
    </dgm:pt>
    <dgm:pt modelId="{382526DC-F92B-4E42-AA48-ABD897525DBB}" type="parTrans" cxnId="{11F981C1-123C-431F-9ECB-428F042D0CEB}">
      <dgm:prSet/>
      <dgm:spPr/>
      <dgm:t>
        <a:bodyPr/>
        <a:lstStyle/>
        <a:p>
          <a:endParaRPr lang="en-US"/>
        </a:p>
      </dgm:t>
    </dgm:pt>
    <dgm:pt modelId="{A673504C-98E6-4BCA-996D-F31E979F323B}" type="sibTrans" cxnId="{11F981C1-123C-431F-9ECB-428F042D0CEB}">
      <dgm:prSet/>
      <dgm:spPr/>
      <dgm:t>
        <a:bodyPr/>
        <a:lstStyle/>
        <a:p>
          <a:endParaRPr lang="en-US"/>
        </a:p>
      </dgm:t>
    </dgm:pt>
    <dgm:pt modelId="{88DC5081-1653-4AE1-9602-831C0438CE90}">
      <dgm:prSet phldrT="[Text]" custT="1"/>
      <dgm:spPr/>
      <dgm:t>
        <a:bodyPr/>
        <a:lstStyle/>
        <a:p>
          <a:r>
            <a:rPr lang="en-US" sz="2000" b="1" dirty="0" smtClean="0"/>
            <a:t>SRTM </a:t>
          </a:r>
          <a:r>
            <a:rPr lang="en-US" sz="2000" b="1" dirty="0" smtClean="0"/>
            <a:t>Version 3.0 </a:t>
          </a:r>
          <a:r>
            <a:rPr lang="en-US" sz="2000" b="1" dirty="0" smtClean="0"/>
            <a:t>eliminated voids in the SRTM data by filling with ASTER GDEM2, USGS GMTED2010, or USGS NED elevation models. </a:t>
          </a:r>
          <a:endParaRPr lang="en-US" sz="2000" b="1" dirty="0"/>
        </a:p>
      </dgm:t>
    </dgm:pt>
    <dgm:pt modelId="{2C6612FD-E204-45FA-A4BE-D89FB8CFD4B3}" type="parTrans" cxnId="{96A94100-D23F-4141-8CD7-84913052637C}">
      <dgm:prSet/>
      <dgm:spPr/>
      <dgm:t>
        <a:bodyPr/>
        <a:lstStyle/>
        <a:p>
          <a:endParaRPr lang="en-US"/>
        </a:p>
      </dgm:t>
    </dgm:pt>
    <dgm:pt modelId="{7D42663D-2D14-4116-BF55-8BF506945103}" type="sibTrans" cxnId="{96A94100-D23F-4141-8CD7-84913052637C}">
      <dgm:prSet/>
      <dgm:spPr/>
      <dgm:t>
        <a:bodyPr/>
        <a:lstStyle/>
        <a:p>
          <a:endParaRPr lang="en-US"/>
        </a:p>
      </dgm:t>
    </dgm:pt>
    <dgm:pt modelId="{D45D7ED5-FDC1-4BCB-BB63-953E836FD2C8}" type="pres">
      <dgm:prSet presAssocID="{EDF289CC-CA84-4A4B-AE62-F2B09F4514F5}" presName="linearFlow" presStyleCnt="0">
        <dgm:presLayoutVars>
          <dgm:dir/>
          <dgm:animLvl val="lvl"/>
          <dgm:resizeHandles val="exact"/>
        </dgm:presLayoutVars>
      </dgm:prSet>
      <dgm:spPr/>
      <dgm:t>
        <a:bodyPr/>
        <a:lstStyle/>
        <a:p>
          <a:endParaRPr lang="en-US"/>
        </a:p>
      </dgm:t>
    </dgm:pt>
    <dgm:pt modelId="{645F9E9D-1249-4B19-84A4-E5A091CF7A94}" type="pres">
      <dgm:prSet presAssocID="{5CBB1E6C-F0BB-4943-B243-611CE7794D11}" presName="composite" presStyleCnt="0"/>
      <dgm:spPr/>
    </dgm:pt>
    <dgm:pt modelId="{60D375DC-01BB-4BBC-A48F-40666FE834A8}" type="pres">
      <dgm:prSet presAssocID="{5CBB1E6C-F0BB-4943-B243-611CE7794D11}" presName="parentText" presStyleLbl="alignNode1" presStyleIdx="0" presStyleCnt="4">
        <dgm:presLayoutVars>
          <dgm:chMax val="1"/>
          <dgm:bulletEnabled val="1"/>
        </dgm:presLayoutVars>
      </dgm:prSet>
      <dgm:spPr/>
      <dgm:t>
        <a:bodyPr/>
        <a:lstStyle/>
        <a:p>
          <a:endParaRPr lang="en-US"/>
        </a:p>
      </dgm:t>
    </dgm:pt>
    <dgm:pt modelId="{EC465138-DDC6-46DC-93E4-EA8204B8E8B2}" type="pres">
      <dgm:prSet presAssocID="{5CBB1E6C-F0BB-4943-B243-611CE7794D11}" presName="descendantText" presStyleLbl="alignAcc1" presStyleIdx="0" presStyleCnt="4" custLinFactNeighborX="142" custLinFactNeighborY="-185">
        <dgm:presLayoutVars>
          <dgm:bulletEnabled val="1"/>
        </dgm:presLayoutVars>
      </dgm:prSet>
      <dgm:spPr/>
      <dgm:t>
        <a:bodyPr/>
        <a:lstStyle/>
        <a:p>
          <a:endParaRPr lang="en-US"/>
        </a:p>
      </dgm:t>
    </dgm:pt>
    <dgm:pt modelId="{67BFAB76-D808-4D68-B139-5A7772A70A23}" type="pres">
      <dgm:prSet presAssocID="{12609A78-9913-4DC0-B2F6-C6F86E709228}" presName="sp" presStyleCnt="0"/>
      <dgm:spPr/>
    </dgm:pt>
    <dgm:pt modelId="{A5A8CC10-B83B-4A74-9F0E-8E43B9BE4A54}" type="pres">
      <dgm:prSet presAssocID="{4FB5DD8A-A109-4FDB-B32D-D322470FFCE2}" presName="composite" presStyleCnt="0"/>
      <dgm:spPr/>
    </dgm:pt>
    <dgm:pt modelId="{3785A690-38EA-4716-B3C7-06C6993E0CF0}" type="pres">
      <dgm:prSet presAssocID="{4FB5DD8A-A109-4FDB-B32D-D322470FFCE2}" presName="parentText" presStyleLbl="alignNode1" presStyleIdx="1" presStyleCnt="4">
        <dgm:presLayoutVars>
          <dgm:chMax val="1"/>
          <dgm:bulletEnabled val="1"/>
        </dgm:presLayoutVars>
      </dgm:prSet>
      <dgm:spPr/>
      <dgm:t>
        <a:bodyPr/>
        <a:lstStyle/>
        <a:p>
          <a:endParaRPr lang="en-US"/>
        </a:p>
      </dgm:t>
    </dgm:pt>
    <dgm:pt modelId="{B8964B1F-1BDF-4D08-AE60-598FA692999A}" type="pres">
      <dgm:prSet presAssocID="{4FB5DD8A-A109-4FDB-B32D-D322470FFCE2}" presName="descendantText" presStyleLbl="alignAcc1" presStyleIdx="1" presStyleCnt="4" custScaleY="110891" custLinFactNeighborX="142">
        <dgm:presLayoutVars>
          <dgm:bulletEnabled val="1"/>
        </dgm:presLayoutVars>
      </dgm:prSet>
      <dgm:spPr/>
      <dgm:t>
        <a:bodyPr/>
        <a:lstStyle/>
        <a:p>
          <a:endParaRPr lang="en-US"/>
        </a:p>
      </dgm:t>
    </dgm:pt>
    <dgm:pt modelId="{7E6B74D6-2EBD-4AB1-9D92-FD6B5102D40A}" type="pres">
      <dgm:prSet presAssocID="{844B9CB4-0BF0-417B-BF35-F144A5300AD4}" presName="sp" presStyleCnt="0"/>
      <dgm:spPr/>
    </dgm:pt>
    <dgm:pt modelId="{2EFE33F5-18E9-4F18-B32F-EA78E614AA5C}" type="pres">
      <dgm:prSet presAssocID="{61383A42-95D0-486E-B23A-0548E197C063}" presName="composite" presStyleCnt="0"/>
      <dgm:spPr/>
    </dgm:pt>
    <dgm:pt modelId="{008B0173-22E9-4014-A38E-3CCFDDB85297}" type="pres">
      <dgm:prSet presAssocID="{61383A42-95D0-486E-B23A-0548E197C063}" presName="parentText" presStyleLbl="alignNode1" presStyleIdx="2" presStyleCnt="4">
        <dgm:presLayoutVars>
          <dgm:chMax val="1"/>
          <dgm:bulletEnabled val="1"/>
        </dgm:presLayoutVars>
      </dgm:prSet>
      <dgm:spPr/>
      <dgm:t>
        <a:bodyPr/>
        <a:lstStyle/>
        <a:p>
          <a:endParaRPr lang="en-US"/>
        </a:p>
      </dgm:t>
    </dgm:pt>
    <dgm:pt modelId="{9258781B-95F0-43C6-8D31-B4527A40D1AC}" type="pres">
      <dgm:prSet presAssocID="{61383A42-95D0-486E-B23A-0548E197C063}" presName="descendantText" presStyleLbl="alignAcc1" presStyleIdx="2" presStyleCnt="4" custLinFactNeighborX="142">
        <dgm:presLayoutVars>
          <dgm:bulletEnabled val="1"/>
        </dgm:presLayoutVars>
      </dgm:prSet>
      <dgm:spPr/>
      <dgm:t>
        <a:bodyPr/>
        <a:lstStyle/>
        <a:p>
          <a:endParaRPr lang="en-US"/>
        </a:p>
      </dgm:t>
    </dgm:pt>
    <dgm:pt modelId="{2A05479D-F18F-4B71-9135-86F3A1BED4B2}" type="pres">
      <dgm:prSet presAssocID="{C9048C6E-F09B-422E-B4D7-BFED37FB2DE5}" presName="sp" presStyleCnt="0"/>
      <dgm:spPr/>
    </dgm:pt>
    <dgm:pt modelId="{04693285-2133-48C1-A5AD-B02F68305E9C}" type="pres">
      <dgm:prSet presAssocID="{52BB998B-D2C3-4319-A387-9B559EACED6A}" presName="composite" presStyleCnt="0"/>
      <dgm:spPr/>
    </dgm:pt>
    <dgm:pt modelId="{5710E1F0-EC40-4C94-A6D1-5CCC67A883B1}" type="pres">
      <dgm:prSet presAssocID="{52BB998B-D2C3-4319-A387-9B559EACED6A}" presName="parentText" presStyleLbl="alignNode1" presStyleIdx="3" presStyleCnt="4" custLinFactNeighborX="0" custLinFactNeighborY="79">
        <dgm:presLayoutVars>
          <dgm:chMax val="1"/>
          <dgm:bulletEnabled val="1"/>
        </dgm:presLayoutVars>
      </dgm:prSet>
      <dgm:spPr/>
      <dgm:t>
        <a:bodyPr/>
        <a:lstStyle/>
        <a:p>
          <a:endParaRPr lang="en-US"/>
        </a:p>
      </dgm:t>
    </dgm:pt>
    <dgm:pt modelId="{3B4434F3-D8CF-4548-BF0E-A4ECB0484C6C}" type="pres">
      <dgm:prSet presAssocID="{52BB998B-D2C3-4319-A387-9B559EACED6A}" presName="descendantText" presStyleLbl="alignAcc1" presStyleIdx="3" presStyleCnt="4" custLinFactNeighborX="142">
        <dgm:presLayoutVars>
          <dgm:bulletEnabled val="1"/>
        </dgm:presLayoutVars>
      </dgm:prSet>
      <dgm:spPr/>
      <dgm:t>
        <a:bodyPr/>
        <a:lstStyle/>
        <a:p>
          <a:endParaRPr lang="en-US"/>
        </a:p>
      </dgm:t>
    </dgm:pt>
  </dgm:ptLst>
  <dgm:cxnLst>
    <dgm:cxn modelId="{6C08D084-D44D-4F7C-B9A9-DF01714A9D1E}" srcId="{EDF289CC-CA84-4A4B-AE62-F2B09F4514F5}" destId="{52BB998B-D2C3-4319-A387-9B559EACED6A}" srcOrd="3" destOrd="0" parTransId="{B217D891-312C-47DC-8D05-90B7453CB3AB}" sibTransId="{B395DC16-C4EA-41D6-B3B1-CDEA6E4AE4BC}"/>
    <dgm:cxn modelId="{80A04CED-34CC-459C-B072-53C455E89EBB}" type="presOf" srcId="{61383A42-95D0-486E-B23A-0548E197C063}" destId="{008B0173-22E9-4014-A38E-3CCFDDB85297}" srcOrd="0" destOrd="0" presId="urn:microsoft.com/office/officeart/2005/8/layout/chevron2"/>
    <dgm:cxn modelId="{EE40347A-5577-4794-811E-5886DE12828A}" type="presOf" srcId="{88DC5081-1653-4AE1-9602-831C0438CE90}" destId="{3B4434F3-D8CF-4548-BF0E-A4ECB0484C6C}" srcOrd="0" destOrd="0" presId="urn:microsoft.com/office/officeart/2005/8/layout/chevron2"/>
    <dgm:cxn modelId="{C6A8A280-B2E7-4D17-9222-3B9BFF6E2B01}" srcId="{EDF289CC-CA84-4A4B-AE62-F2B09F4514F5}" destId="{61383A42-95D0-486E-B23A-0548E197C063}" srcOrd="2" destOrd="0" parTransId="{B35FD147-B14B-4D1D-A183-7726C6738F5B}" sibTransId="{C9048C6E-F09B-422E-B4D7-BFED37FB2DE5}"/>
    <dgm:cxn modelId="{1531B961-8665-4000-AA51-68BF58997591}" type="presOf" srcId="{CEF786F2-FB25-424C-8966-4BB4B469EA6C}" destId="{EC465138-DDC6-46DC-93E4-EA8204B8E8B2}" srcOrd="0" destOrd="0" presId="urn:microsoft.com/office/officeart/2005/8/layout/chevron2"/>
    <dgm:cxn modelId="{527E837E-7931-4CA3-BB98-3CAEA13A69A1}" type="presOf" srcId="{4FB5DD8A-A109-4FDB-B32D-D322470FFCE2}" destId="{3785A690-38EA-4716-B3C7-06C6993E0CF0}" srcOrd="0" destOrd="0" presId="urn:microsoft.com/office/officeart/2005/8/layout/chevron2"/>
    <dgm:cxn modelId="{5EC63902-3451-4A03-886A-5AFE49EDF66E}" srcId="{4FB5DD8A-A109-4FDB-B32D-D322470FFCE2}" destId="{6D081551-7111-492C-812C-577A26630D57}" srcOrd="0" destOrd="0" parTransId="{DB4FF073-54FD-4982-9295-9C476A192193}" sibTransId="{185093D6-0BF4-4241-9430-DDA3D03B1D52}"/>
    <dgm:cxn modelId="{2089A433-C1A5-4B7E-82A1-D6F5281B96AD}" type="presOf" srcId="{6D081551-7111-492C-812C-577A26630D57}" destId="{B8964B1F-1BDF-4D08-AE60-598FA692999A}" srcOrd="0" destOrd="0" presId="urn:microsoft.com/office/officeart/2005/8/layout/chevron2"/>
    <dgm:cxn modelId="{3C0B6A98-4121-4B11-A26E-E6F74849BC6E}" type="presOf" srcId="{5CBB1E6C-F0BB-4943-B243-611CE7794D11}" destId="{60D375DC-01BB-4BBC-A48F-40666FE834A8}" srcOrd="0" destOrd="0" presId="urn:microsoft.com/office/officeart/2005/8/layout/chevron2"/>
    <dgm:cxn modelId="{17ABF3DE-5234-47E6-A3DB-0C5EC73C0D1B}" srcId="{EDF289CC-CA84-4A4B-AE62-F2B09F4514F5}" destId="{4FB5DD8A-A109-4FDB-B32D-D322470FFCE2}" srcOrd="1" destOrd="0" parTransId="{A5EB7DCB-0A88-447C-ABBD-EBED953816AE}" sibTransId="{844B9CB4-0BF0-417B-BF35-F144A5300AD4}"/>
    <dgm:cxn modelId="{11F981C1-123C-431F-9ECB-428F042D0CEB}" srcId="{61383A42-95D0-486E-B23A-0548E197C063}" destId="{D5DF06CE-3421-4A85-B3F8-2061A1757693}" srcOrd="0" destOrd="0" parTransId="{382526DC-F92B-4E42-AA48-ABD897525DBB}" sibTransId="{A673504C-98E6-4BCA-996D-F31E979F323B}"/>
    <dgm:cxn modelId="{DC77436B-6704-47C9-A497-49AD5B13623F}" type="presOf" srcId="{D5DF06CE-3421-4A85-B3F8-2061A1757693}" destId="{9258781B-95F0-43C6-8D31-B4527A40D1AC}" srcOrd="0" destOrd="0" presId="urn:microsoft.com/office/officeart/2005/8/layout/chevron2"/>
    <dgm:cxn modelId="{A35CE126-6F2B-4955-B960-DAFD3B285685}" type="presOf" srcId="{52BB998B-D2C3-4319-A387-9B559EACED6A}" destId="{5710E1F0-EC40-4C94-A6D1-5CCC67A883B1}" srcOrd="0" destOrd="0" presId="urn:microsoft.com/office/officeart/2005/8/layout/chevron2"/>
    <dgm:cxn modelId="{FD39372A-CC88-438C-8077-79ADCA857A38}" srcId="{5CBB1E6C-F0BB-4943-B243-611CE7794D11}" destId="{CEF786F2-FB25-424C-8966-4BB4B469EA6C}" srcOrd="0" destOrd="0" parTransId="{38BD2123-99F2-4CFD-BE6E-61178CFC7B33}" sibTransId="{AE6714AC-43A8-4F73-9EA2-1A1898B131B3}"/>
    <dgm:cxn modelId="{96A94100-D23F-4141-8CD7-84913052637C}" srcId="{52BB998B-D2C3-4319-A387-9B559EACED6A}" destId="{88DC5081-1653-4AE1-9602-831C0438CE90}" srcOrd="0" destOrd="0" parTransId="{2C6612FD-E204-45FA-A4BE-D89FB8CFD4B3}" sibTransId="{7D42663D-2D14-4116-BF55-8BF506945103}"/>
    <dgm:cxn modelId="{ED4B45DD-0BCD-4ED1-BBC7-D18809002E9E}" type="presOf" srcId="{EDF289CC-CA84-4A4B-AE62-F2B09F4514F5}" destId="{D45D7ED5-FDC1-4BCB-BB63-953E836FD2C8}" srcOrd="0" destOrd="0" presId="urn:microsoft.com/office/officeart/2005/8/layout/chevron2"/>
    <dgm:cxn modelId="{3B1F1A5C-A126-4B95-AA1B-0CFB6B385B3F}" srcId="{EDF289CC-CA84-4A4B-AE62-F2B09F4514F5}" destId="{5CBB1E6C-F0BB-4943-B243-611CE7794D11}" srcOrd="0" destOrd="0" parTransId="{DE3B9DF2-448D-4ED4-AC59-5CFBB09EDB40}" sibTransId="{12609A78-9913-4DC0-B2F6-C6F86E709228}"/>
    <dgm:cxn modelId="{F4F45701-28C2-47D6-9EEA-68EF2593557E}" type="presParOf" srcId="{D45D7ED5-FDC1-4BCB-BB63-953E836FD2C8}" destId="{645F9E9D-1249-4B19-84A4-E5A091CF7A94}" srcOrd="0" destOrd="0" presId="urn:microsoft.com/office/officeart/2005/8/layout/chevron2"/>
    <dgm:cxn modelId="{339BBACB-7A30-4012-AA89-4F899944F25A}" type="presParOf" srcId="{645F9E9D-1249-4B19-84A4-E5A091CF7A94}" destId="{60D375DC-01BB-4BBC-A48F-40666FE834A8}" srcOrd="0" destOrd="0" presId="urn:microsoft.com/office/officeart/2005/8/layout/chevron2"/>
    <dgm:cxn modelId="{2200193D-9A66-4909-9F95-CDFEF5D0FFF2}" type="presParOf" srcId="{645F9E9D-1249-4B19-84A4-E5A091CF7A94}" destId="{EC465138-DDC6-46DC-93E4-EA8204B8E8B2}" srcOrd="1" destOrd="0" presId="urn:microsoft.com/office/officeart/2005/8/layout/chevron2"/>
    <dgm:cxn modelId="{C636440C-C3C8-44ED-A37D-5CA31C1DEB10}" type="presParOf" srcId="{D45D7ED5-FDC1-4BCB-BB63-953E836FD2C8}" destId="{67BFAB76-D808-4D68-B139-5A7772A70A23}" srcOrd="1" destOrd="0" presId="urn:microsoft.com/office/officeart/2005/8/layout/chevron2"/>
    <dgm:cxn modelId="{D26F7E9C-A439-4CFF-BE3D-FE0D78B2BA1C}" type="presParOf" srcId="{D45D7ED5-FDC1-4BCB-BB63-953E836FD2C8}" destId="{A5A8CC10-B83B-4A74-9F0E-8E43B9BE4A54}" srcOrd="2" destOrd="0" presId="urn:microsoft.com/office/officeart/2005/8/layout/chevron2"/>
    <dgm:cxn modelId="{08255C7F-1316-4FFF-B990-371007A69BF1}" type="presParOf" srcId="{A5A8CC10-B83B-4A74-9F0E-8E43B9BE4A54}" destId="{3785A690-38EA-4716-B3C7-06C6993E0CF0}" srcOrd="0" destOrd="0" presId="urn:microsoft.com/office/officeart/2005/8/layout/chevron2"/>
    <dgm:cxn modelId="{769EDCD1-E5E7-4682-999B-17761A167F33}" type="presParOf" srcId="{A5A8CC10-B83B-4A74-9F0E-8E43B9BE4A54}" destId="{B8964B1F-1BDF-4D08-AE60-598FA692999A}" srcOrd="1" destOrd="0" presId="urn:microsoft.com/office/officeart/2005/8/layout/chevron2"/>
    <dgm:cxn modelId="{19ECD1B4-2488-4421-80D0-F72D8DBD3E8B}" type="presParOf" srcId="{D45D7ED5-FDC1-4BCB-BB63-953E836FD2C8}" destId="{7E6B74D6-2EBD-4AB1-9D92-FD6B5102D40A}" srcOrd="3" destOrd="0" presId="urn:microsoft.com/office/officeart/2005/8/layout/chevron2"/>
    <dgm:cxn modelId="{E814B842-6BFA-4BC0-9568-4A81AC0CF66F}" type="presParOf" srcId="{D45D7ED5-FDC1-4BCB-BB63-953E836FD2C8}" destId="{2EFE33F5-18E9-4F18-B32F-EA78E614AA5C}" srcOrd="4" destOrd="0" presId="urn:microsoft.com/office/officeart/2005/8/layout/chevron2"/>
    <dgm:cxn modelId="{ACDA51B2-DFEC-4A5A-84B2-C241B6D8E167}" type="presParOf" srcId="{2EFE33F5-18E9-4F18-B32F-EA78E614AA5C}" destId="{008B0173-22E9-4014-A38E-3CCFDDB85297}" srcOrd="0" destOrd="0" presId="urn:microsoft.com/office/officeart/2005/8/layout/chevron2"/>
    <dgm:cxn modelId="{44589893-F027-46E7-94DE-2FBEE183748C}" type="presParOf" srcId="{2EFE33F5-18E9-4F18-B32F-EA78E614AA5C}" destId="{9258781B-95F0-43C6-8D31-B4527A40D1AC}" srcOrd="1" destOrd="0" presId="urn:microsoft.com/office/officeart/2005/8/layout/chevron2"/>
    <dgm:cxn modelId="{BD83CD20-A85B-47F4-93B6-9BBB21C379A6}" type="presParOf" srcId="{D45D7ED5-FDC1-4BCB-BB63-953E836FD2C8}" destId="{2A05479D-F18F-4B71-9135-86F3A1BED4B2}" srcOrd="5" destOrd="0" presId="urn:microsoft.com/office/officeart/2005/8/layout/chevron2"/>
    <dgm:cxn modelId="{DCE73CED-F95C-4CB0-826B-46928A6F0889}" type="presParOf" srcId="{D45D7ED5-FDC1-4BCB-BB63-953E836FD2C8}" destId="{04693285-2133-48C1-A5AD-B02F68305E9C}" srcOrd="6" destOrd="0" presId="urn:microsoft.com/office/officeart/2005/8/layout/chevron2"/>
    <dgm:cxn modelId="{7237338D-F744-49D9-AD53-C6126054F176}" type="presParOf" srcId="{04693285-2133-48C1-A5AD-B02F68305E9C}" destId="{5710E1F0-EC40-4C94-A6D1-5CCC67A883B1}" srcOrd="0" destOrd="0" presId="urn:microsoft.com/office/officeart/2005/8/layout/chevron2"/>
    <dgm:cxn modelId="{C66F7BF1-99B2-428E-A4B2-24AE4AE1B614}" type="presParOf" srcId="{04693285-2133-48C1-A5AD-B02F68305E9C}" destId="{3B4434F3-D8CF-4548-BF0E-A4ECB0484C6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375DC-01BB-4BBC-A48F-40666FE834A8}">
      <dsp:nvSpPr>
        <dsp:cNvPr id="0" name=""/>
        <dsp:cNvSpPr/>
      </dsp:nvSpPr>
      <dsp:spPr>
        <a:xfrm rot="5400000">
          <a:off x="-202765" y="210090"/>
          <a:ext cx="1351770" cy="946239"/>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1.0</a:t>
          </a:r>
          <a:endParaRPr lang="en-US" sz="2800" b="1" kern="1200" dirty="0"/>
        </a:p>
      </dsp:txBody>
      <dsp:txXfrm rot="-5400000">
        <a:off x="1" y="480445"/>
        <a:ext cx="946239" cy="405531"/>
      </dsp:txXfrm>
    </dsp:sp>
    <dsp:sp modelId="{EC465138-DDC6-46DC-93E4-EA8204B8E8B2}">
      <dsp:nvSpPr>
        <dsp:cNvPr id="0" name=""/>
        <dsp:cNvSpPr/>
      </dsp:nvSpPr>
      <dsp:spPr>
        <a:xfrm rot="5400000">
          <a:off x="4125477" y="-3173538"/>
          <a:ext cx="878650" cy="7237126"/>
        </a:xfrm>
        <a:prstGeom prst="round2Same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NASA JPL processed to transform radar echoes into stripes of DEMs, and mosaicked into 14,278 1</a:t>
          </a:r>
          <a:r>
            <a:rPr lang="en-US" sz="2000" b="1" kern="1200" baseline="30000" dirty="0" smtClean="0"/>
            <a:t>o</a:t>
          </a:r>
          <a:r>
            <a:rPr lang="en-US" sz="2000" b="1" kern="1200" dirty="0" smtClean="0"/>
            <a:t>x1</a:t>
          </a:r>
          <a:r>
            <a:rPr lang="en-US" sz="2000" b="1" kern="1200" baseline="30000" dirty="0" smtClean="0"/>
            <a:t>o</a:t>
          </a:r>
          <a:r>
            <a:rPr lang="en-US" sz="2000" b="1" kern="1200" dirty="0" smtClean="0"/>
            <a:t> tiles (Farr, 2000).</a:t>
          </a:r>
          <a:endParaRPr lang="en-US" sz="2000" b="1" kern="1200" dirty="0"/>
        </a:p>
      </dsp:txBody>
      <dsp:txXfrm rot="-5400000">
        <a:off x="946239" y="48592"/>
        <a:ext cx="7194234" cy="792866"/>
      </dsp:txXfrm>
    </dsp:sp>
    <dsp:sp modelId="{3785A690-38EA-4716-B3C7-06C6993E0CF0}">
      <dsp:nvSpPr>
        <dsp:cNvPr id="0" name=""/>
        <dsp:cNvSpPr/>
      </dsp:nvSpPr>
      <dsp:spPr>
        <a:xfrm rot="5400000">
          <a:off x="-202765" y="1465989"/>
          <a:ext cx="1351770" cy="946239"/>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2.0</a:t>
          </a:r>
          <a:endParaRPr lang="en-US" sz="2800" b="1" kern="1200" dirty="0"/>
        </a:p>
      </dsp:txBody>
      <dsp:txXfrm rot="-5400000">
        <a:off x="1" y="1736344"/>
        <a:ext cx="946239" cy="405531"/>
      </dsp:txXfrm>
    </dsp:sp>
    <dsp:sp modelId="{B8964B1F-1BDF-4D08-AE60-598FA692999A}">
      <dsp:nvSpPr>
        <dsp:cNvPr id="0" name=""/>
        <dsp:cNvSpPr/>
      </dsp:nvSpPr>
      <dsp:spPr>
        <a:xfrm rot="5400000">
          <a:off x="4077630" y="-1916014"/>
          <a:ext cx="974344" cy="7237126"/>
        </a:xfrm>
        <a:prstGeom prst="round2Same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Applied post-processing steps from the National Geospatial Intelligence Agency (NGA) to edit, remove spikes and pits, level water bodies and define coastlines. </a:t>
          </a:r>
          <a:endParaRPr lang="en-US" sz="2000" b="1" kern="1200" dirty="0"/>
        </a:p>
      </dsp:txBody>
      <dsp:txXfrm rot="-5400000">
        <a:off x="946239" y="1262941"/>
        <a:ext cx="7189562" cy="879216"/>
      </dsp:txXfrm>
    </dsp:sp>
    <dsp:sp modelId="{008B0173-22E9-4014-A38E-3CCFDDB85297}">
      <dsp:nvSpPr>
        <dsp:cNvPr id="0" name=""/>
        <dsp:cNvSpPr/>
      </dsp:nvSpPr>
      <dsp:spPr>
        <a:xfrm rot="5400000">
          <a:off x="-202765" y="2674041"/>
          <a:ext cx="1351770" cy="946239"/>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2.1</a:t>
          </a:r>
          <a:endParaRPr lang="en-US" sz="2800" b="1" kern="1200" dirty="0"/>
        </a:p>
      </dsp:txBody>
      <dsp:txXfrm rot="-5400000">
        <a:off x="1" y="2944396"/>
        <a:ext cx="946239" cy="405531"/>
      </dsp:txXfrm>
    </dsp:sp>
    <dsp:sp modelId="{9258781B-95F0-43C6-8D31-B4527A40D1AC}">
      <dsp:nvSpPr>
        <dsp:cNvPr id="0" name=""/>
        <dsp:cNvSpPr/>
      </dsp:nvSpPr>
      <dsp:spPr>
        <a:xfrm rot="5400000">
          <a:off x="4125477" y="-707962"/>
          <a:ext cx="878650" cy="7237126"/>
        </a:xfrm>
        <a:prstGeom prst="round2Same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Minor error corrections in Version 2.0, 3 arc-second products.  Recalculated the 3 arc-second products by 3x3 averaging of the edited data.</a:t>
          </a:r>
          <a:endParaRPr lang="en-US" sz="2000" b="1" kern="1200" dirty="0"/>
        </a:p>
      </dsp:txBody>
      <dsp:txXfrm rot="-5400000">
        <a:off x="946239" y="2514168"/>
        <a:ext cx="7194234" cy="792866"/>
      </dsp:txXfrm>
    </dsp:sp>
    <dsp:sp modelId="{5710E1F0-EC40-4C94-A6D1-5CCC67A883B1}">
      <dsp:nvSpPr>
        <dsp:cNvPr id="0" name=""/>
        <dsp:cNvSpPr/>
      </dsp:nvSpPr>
      <dsp:spPr>
        <a:xfrm rot="5400000">
          <a:off x="-202765" y="3883160"/>
          <a:ext cx="1351770" cy="946239"/>
        </a:xfrm>
        <a:prstGeom prst="chevron">
          <a:avLst/>
        </a:prstGeom>
        <a:solidFill>
          <a:schemeClr val="lt1">
            <a:hueOff val="0"/>
            <a:satOff val="0"/>
            <a:lumOff val="0"/>
            <a:alphaOff val="0"/>
          </a:schemeClr>
        </a:solidFill>
        <a:ln w="25400" cap="flat"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smtClean="0"/>
            <a:t>3.0</a:t>
          </a:r>
          <a:endParaRPr lang="en-US" sz="2800" b="1" kern="1200" dirty="0"/>
        </a:p>
      </dsp:txBody>
      <dsp:txXfrm rot="-5400000">
        <a:off x="1" y="4153515"/>
        <a:ext cx="946239" cy="405531"/>
      </dsp:txXfrm>
    </dsp:sp>
    <dsp:sp modelId="{3B4434F3-D8CF-4548-BF0E-A4ECB0484C6C}">
      <dsp:nvSpPr>
        <dsp:cNvPr id="0" name=""/>
        <dsp:cNvSpPr/>
      </dsp:nvSpPr>
      <dsp:spPr>
        <a:xfrm rot="5400000">
          <a:off x="4125477" y="500089"/>
          <a:ext cx="878650" cy="7237126"/>
        </a:xfrm>
        <a:prstGeom prst="round2SameRect">
          <a:avLst/>
        </a:prstGeom>
        <a:solidFill>
          <a:schemeClr val="accent4">
            <a:alpha val="90000"/>
            <a:tint val="4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kern="1200" dirty="0" smtClean="0"/>
            <a:t>SRTM </a:t>
          </a:r>
          <a:r>
            <a:rPr lang="en-US" sz="2000" b="1" kern="1200" dirty="0" smtClean="0"/>
            <a:t>Version 3.0 </a:t>
          </a:r>
          <a:r>
            <a:rPr lang="en-US" sz="2000" b="1" kern="1200" dirty="0" smtClean="0"/>
            <a:t>eliminated voids in the SRTM data by filling with ASTER GDEM2, USGS GMTED2010, or USGS NED elevation models. </a:t>
          </a:r>
          <a:endParaRPr lang="en-US" sz="2000" b="1" kern="1200" dirty="0"/>
        </a:p>
      </dsp:txBody>
      <dsp:txXfrm rot="-5400000">
        <a:off x="946239" y="3722219"/>
        <a:ext cx="7194234" cy="79286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6297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33546" y="4416510"/>
            <a:ext cx="5143309" cy="4183220"/>
          </a:xfrm>
          <a:prstGeom prst="rect">
            <a:avLst/>
          </a:prstGeom>
          <a:noFill/>
          <a:ln w="12700">
            <a:noFill/>
            <a:miter lim="800000"/>
            <a:headEnd/>
            <a:tailEnd/>
          </a:ln>
          <a:effectLst/>
        </p:spPr>
        <p:txBody>
          <a:bodyPr vert="horz" wrap="square" lIns="92425" tIns="45402" rIns="92425" bIns="4540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9" name="Rectangle 3"/>
          <p:cNvSpPr>
            <a:spLocks noGrp="1" noRot="1" noChangeAspect="1" noChangeArrowheads="1" noTextEdit="1"/>
          </p:cNvSpPr>
          <p:nvPr>
            <p:ph type="sldImg" idx="2"/>
          </p:nvPr>
        </p:nvSpPr>
        <p:spPr bwMode="auto">
          <a:xfrm>
            <a:off x="1181100" y="696913"/>
            <a:ext cx="4649788" cy="34861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890737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711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360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487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6663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840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LT1 (Level 1 terrain corrected (L1T) </a:t>
            </a:r>
            <a:endParaRPr lang="en-US" dirty="0"/>
          </a:p>
        </p:txBody>
      </p:sp>
    </p:spTree>
    <p:extLst>
      <p:ext uri="{BB962C8B-B14F-4D97-AF65-F5344CB8AC3E}">
        <p14:creationId xmlns:p14="http://schemas.microsoft.com/office/powerpoint/2010/main" val="66006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6699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Tree>
    <p:extLst>
      <p:ext uri="{BB962C8B-B14F-4D97-AF65-F5344CB8AC3E}">
        <p14:creationId xmlns:p14="http://schemas.microsoft.com/office/powerpoint/2010/main" val="2145151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6123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6272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*Sign</a:t>
            </a:r>
            <a:r>
              <a:rPr lang="en-US" baseline="0" dirty="0" smtClean="0"/>
              <a:t> In</a:t>
            </a:r>
          </a:p>
          <a:p>
            <a:r>
              <a:rPr lang="en-US" baseline="0" dirty="0" smtClean="0"/>
              <a:t>*Spatial Search (Bounding Box, </a:t>
            </a:r>
            <a:r>
              <a:rPr lang="en-US" baseline="0" dirty="0" err="1" smtClean="0"/>
              <a:t>Lat</a:t>
            </a:r>
            <a:r>
              <a:rPr lang="en-US" baseline="0" dirty="0" smtClean="0"/>
              <a:t>/Long, Polygon, 2D coordinates (tiles), place)</a:t>
            </a:r>
          </a:p>
          <a:p>
            <a:r>
              <a:rPr lang="en-US" baseline="0" dirty="0" smtClean="0"/>
              <a:t>*Search Terms (NASA SRTM or WELD)</a:t>
            </a:r>
          </a:p>
          <a:p>
            <a:r>
              <a:rPr lang="en-US" baseline="0" dirty="0" smtClean="0"/>
              <a:t>*Temporal Search</a:t>
            </a:r>
          </a:p>
          <a:p>
            <a:r>
              <a:rPr lang="en-US" baseline="0" dirty="0" smtClean="0"/>
              <a:t>*Select Datasets</a:t>
            </a:r>
            <a:endParaRPr lang="en-US" dirty="0"/>
          </a:p>
        </p:txBody>
      </p:sp>
    </p:spTree>
    <p:extLst>
      <p:ext uri="{BB962C8B-B14F-4D97-AF65-F5344CB8AC3E}">
        <p14:creationId xmlns:p14="http://schemas.microsoft.com/office/powerpoint/2010/main" val="12608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9855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5165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Times New Roman" charset="0"/>
                <a:ea typeface="ＭＳ Ｐゴシック" charset="-128"/>
                <a:cs typeface="ＭＳ Ｐゴシック" charset="-128"/>
              </a:rPr>
              <a:t>The LP DAAC Data Pool allows direct HTTP access to LP DAAC Data holdings.</a:t>
            </a:r>
            <a:endParaRPr lang="en-US" dirty="0"/>
          </a:p>
        </p:txBody>
      </p:sp>
    </p:spTree>
    <p:extLst>
      <p:ext uri="{BB962C8B-B14F-4D97-AF65-F5344CB8AC3E}">
        <p14:creationId xmlns:p14="http://schemas.microsoft.com/office/powerpoint/2010/main" val="27679218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*Login</a:t>
            </a:r>
          </a:p>
          <a:p>
            <a:r>
              <a:rPr lang="en-US" dirty="0" smtClean="0"/>
              <a:t>*Select Data, making sure to select NASA SRTM, unless you are interested in the</a:t>
            </a:r>
            <a:r>
              <a:rPr lang="en-US" baseline="0" dirty="0" smtClean="0"/>
              <a:t> NGA SRTM products</a:t>
            </a:r>
          </a:p>
          <a:p>
            <a:r>
              <a:rPr lang="en-US" baseline="0" dirty="0" smtClean="0"/>
              <a:t>*Select AOI</a:t>
            </a:r>
            <a:endParaRPr lang="en-US" dirty="0"/>
          </a:p>
        </p:txBody>
      </p:sp>
    </p:spTree>
    <p:extLst>
      <p:ext uri="{BB962C8B-B14F-4D97-AF65-F5344CB8AC3E}">
        <p14:creationId xmlns:p14="http://schemas.microsoft.com/office/powerpoint/2010/main" val="1793338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*Coordinates</a:t>
            </a:r>
          </a:p>
          <a:p>
            <a:pPr marL="0" indent="0">
              <a:buFont typeface="Arial" charset="0"/>
              <a:buNone/>
            </a:pPr>
            <a:r>
              <a:rPr lang="en-US" dirty="0" smtClean="0"/>
              <a:t>*AOI</a:t>
            </a:r>
            <a:r>
              <a:rPr lang="en-US" baseline="0" dirty="0" smtClean="0"/>
              <a:t> or Single Pixel download options</a:t>
            </a:r>
          </a:p>
          <a:p>
            <a:pPr marL="171450" indent="-171450">
              <a:buFont typeface="Arial" charset="0"/>
              <a:buChar char="•"/>
            </a:pPr>
            <a:r>
              <a:rPr lang="en-US" baseline="0" dirty="0" smtClean="0"/>
              <a:t>Ordering data, need login and password?</a:t>
            </a:r>
          </a:p>
          <a:p>
            <a:pPr marL="171450" indent="-171450">
              <a:buFont typeface="Arial" charset="0"/>
              <a:buChar char="•"/>
            </a:pPr>
            <a:endParaRPr lang="en-US" dirty="0"/>
          </a:p>
        </p:txBody>
      </p:sp>
    </p:spTree>
    <p:extLst>
      <p:ext uri="{BB962C8B-B14F-4D97-AF65-F5344CB8AC3E}">
        <p14:creationId xmlns:p14="http://schemas.microsoft.com/office/powerpoint/2010/main" val="5324052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7599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589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48399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8611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1548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3944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965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6479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99853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4450" name="Rectangle 1026"/>
          <p:cNvSpPr>
            <a:spLocks noGrp="1" noChangeArrowheads="1"/>
          </p:cNvSpPr>
          <p:nvPr>
            <p:ph type="ctrTitle"/>
          </p:nvPr>
        </p:nvSpPr>
        <p:spPr>
          <a:xfrm>
            <a:off x="381000" y="2286000"/>
            <a:ext cx="8305800" cy="1143000"/>
          </a:xfrm>
        </p:spPr>
        <p:txBody>
          <a:bodyPr/>
          <a:lstStyle>
            <a:lvl1pPr>
              <a:defRPr sz="4400"/>
            </a:lvl1pPr>
          </a:lstStyle>
          <a:p>
            <a:r>
              <a:rPr lang="en-US" dirty="0"/>
              <a:t>Click to edit Master title style</a:t>
            </a:r>
          </a:p>
        </p:txBody>
      </p:sp>
      <p:sp>
        <p:nvSpPr>
          <p:cNvPr id="104451" name="Rectangle 1027"/>
          <p:cNvSpPr>
            <a:spLocks noGrp="1" noChangeArrowheads="1"/>
          </p:cNvSpPr>
          <p:nvPr>
            <p:ph type="subTitle" idx="1"/>
          </p:nvPr>
        </p:nvSpPr>
        <p:spPr>
          <a:xfrm>
            <a:off x="381000" y="3886200"/>
            <a:ext cx="8305800" cy="1752600"/>
          </a:xfrm>
        </p:spPr>
        <p:txBody>
          <a:bodyPr/>
          <a:lstStyle>
            <a:lvl1pPr marL="0" indent="0">
              <a:buFont typeface="Wingdings" charset="2"/>
              <a:buNone/>
              <a:defRPr/>
            </a:lvl1pPr>
          </a:lstStyle>
          <a:p>
            <a:r>
              <a:rPr lang="en-US"/>
              <a:t>Click to edit Master subtitle style</a:t>
            </a:r>
          </a:p>
        </p:txBody>
      </p:sp>
      <p:sp>
        <p:nvSpPr>
          <p:cNvPr id="2" name="Slide Number Placeholder 1"/>
          <p:cNvSpPr>
            <a:spLocks noGrp="1"/>
          </p:cNvSpPr>
          <p:nvPr>
            <p:ph type="sldNum" sz="quarter" idx="10"/>
          </p:nvPr>
        </p:nvSpPr>
        <p:spPr/>
        <p:txBody>
          <a:bodyPr/>
          <a:lstStyle/>
          <a:p>
            <a:endParaRPr lang="en-US" dirty="0"/>
          </a:p>
        </p:txBody>
      </p:sp>
    </p:spTree>
  </p:cSld>
  <p:clrMapOvr>
    <a:masterClrMapping/>
  </p:clrMapOvr>
  <p:transition spd="slow"/>
  <p:timing>
    <p:tnLst>
      <p:par>
        <p:cTn id="1" dur="indefinite" restart="never" nodeType="tmRoot"/>
      </p:par>
    </p:tnLst>
  </p:timing>
  <p:extLst>
    <p:ext uri="{DCECCB84-F9BA-43D5-87BE-67443E8EF086}">
      <p15:sldGuideLst xmlns:p15="http://schemas.microsoft.com/office/powerpoint/2012/main">
        <p15:guide id="1" pos="288" userDrawn="1">
          <p15:clr>
            <a:srgbClr val="FBAE40"/>
          </p15:clr>
        </p15:guide>
        <p15:guide id="2" pos="5472" userDrawn="1">
          <p15:clr>
            <a:srgbClr val="FBAE40"/>
          </p15:clr>
        </p15:guide>
        <p15:guide id="3" orient="horz" pos="288" userDrawn="1">
          <p15:clr>
            <a:srgbClr val="FBAE40"/>
          </p15:clr>
        </p15:guide>
        <p15:guide id="4" orient="horz" pos="40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1754492140"/>
      </p:ext>
    </p:extLst>
  </p:cSld>
  <p:clrMapOvr>
    <a:masterClrMapping/>
  </p:clrMapOvr>
  <p:transition spd="slow"/>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4024621317"/>
      </p:ext>
    </p:extLst>
  </p:cSld>
  <p:clrMapOvr>
    <a:masterClrMapping/>
  </p:clrMapOvr>
  <p:transition spd="slow"/>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3290058298"/>
      </p:ext>
    </p:extLst>
  </p:cSld>
  <p:clrMapOvr>
    <a:masterClrMapping/>
  </p:clrMapOvr>
  <p:transition spd="slow"/>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3358738485"/>
      </p:ext>
    </p:extLst>
  </p:cSld>
  <p:clrMapOvr>
    <a:masterClrMapping/>
  </p:clrMapOvr>
  <p:transition spd="slow"/>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3697688414"/>
      </p:ext>
    </p:extLst>
  </p:cSld>
  <p:clrMapOvr>
    <a:masterClrMapping/>
  </p:clrMapOvr>
  <p:transition spd="slow"/>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0"/>
          </p:nvPr>
        </p:nvSpPr>
        <p:spPr/>
        <p:txBody>
          <a:bodyPr/>
          <a:lstStyle/>
          <a:p>
            <a:endParaRPr lang="en-US" dirty="0"/>
          </a:p>
        </p:txBody>
      </p:sp>
    </p:spTree>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endParaRPr lang="en-US" dirty="0"/>
          </a:p>
        </p:txBody>
      </p:sp>
    </p:spTree>
    <p:extLst>
      <p:ext uri="{BB962C8B-B14F-4D97-AF65-F5344CB8AC3E}">
        <p14:creationId xmlns:p14="http://schemas.microsoft.com/office/powerpoint/2010/main" val="2202068005"/>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1168312758"/>
      </p:ext>
    </p:extLst>
  </p:cSld>
  <p:clrMapOvr>
    <a:masterClrMapping/>
  </p:clrMapOvr>
  <p:transition spd="slow"/>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922152883"/>
      </p:ext>
    </p:extLst>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1913634096"/>
      </p:ext>
    </p:extLst>
  </p:cSld>
  <p:clrMapOvr>
    <a:masterClrMapping/>
  </p:clrMapOvr>
  <p:transition spd="slow"/>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659076189"/>
      </p:ext>
    </p:extLst>
  </p:cSld>
  <p:clrMapOvr>
    <a:masterClrMapping/>
  </p:clrMapOvr>
  <p:transition spd="slow"/>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1854529370"/>
      </p:ext>
    </p:extLst>
  </p:cSld>
  <p:clrMapOvr>
    <a:masterClrMapping/>
  </p:clrMapOvr>
  <p:transition spd="slow"/>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39AF9833-4E0D-4861-BC0D-48A8FCCCF46A}" type="slidenum">
              <a:rPr lang="en-US" smtClean="0"/>
              <a:t>‹#›</a:t>
            </a:fld>
            <a:endParaRPr lang="en-US"/>
          </a:p>
        </p:txBody>
      </p:sp>
    </p:spTree>
    <p:extLst>
      <p:ext uri="{BB962C8B-B14F-4D97-AF65-F5344CB8AC3E}">
        <p14:creationId xmlns:p14="http://schemas.microsoft.com/office/powerpoint/2010/main" val="1843827598"/>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152400"/>
            <a:ext cx="83058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dirty="0" smtClean="0"/>
              <a:t>Click to edit Master </a:t>
            </a:r>
          </a:p>
        </p:txBody>
      </p:sp>
      <p:sp>
        <p:nvSpPr>
          <p:cNvPr id="1027" name="Rectangle 3"/>
          <p:cNvSpPr>
            <a:spLocks noGrp="1" noChangeArrowheads="1"/>
          </p:cNvSpPr>
          <p:nvPr>
            <p:ph type="body" idx="1"/>
          </p:nvPr>
        </p:nvSpPr>
        <p:spPr bwMode="auto">
          <a:xfrm>
            <a:off x="381000" y="1371600"/>
            <a:ext cx="8305800" cy="44958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8" name="Picture 11" descr="D:\Vugraph Info\Vugraph Templates\Templates-NEW-NMP and Bureau\ident-small_4_onscreen_png.png"/>
          <p:cNvPicPr>
            <a:picLocks noChangeAspect="1" noChangeArrowheads="1"/>
          </p:cNvPicPr>
          <p:nvPr/>
        </p:nvPicPr>
        <p:blipFill>
          <a:blip r:embed="rId16" cstate="screen">
            <a:lum bright="100000"/>
            <a:extLst>
              <a:ext uri="{28A0092B-C50C-407E-A947-70E740481C1C}">
                <a14:useLocalDpi xmlns:a14="http://schemas.microsoft.com/office/drawing/2010/main"/>
              </a:ext>
            </a:extLst>
          </a:blip>
          <a:srcRect/>
          <a:stretch>
            <a:fillRect/>
          </a:stretch>
        </p:blipFill>
        <p:spPr bwMode="black">
          <a:xfrm>
            <a:off x="457200" y="6094413"/>
            <a:ext cx="1143000" cy="420687"/>
          </a:xfrm>
          <a:prstGeom prst="rect">
            <a:avLst/>
          </a:prstGeom>
          <a:noFill/>
          <a:ln w="9525">
            <a:noFill/>
            <a:miter lim="800000"/>
            <a:headEnd/>
            <a:tailEnd/>
          </a:ln>
        </p:spPr>
      </p:pic>
      <p:sp>
        <p:nvSpPr>
          <p:cNvPr id="2" name="Slide Number Placeholder 1"/>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Narrow" panose="020B0606020202030204" pitchFamily="34" charset="0"/>
              </a:defRPr>
            </a:lvl1pPr>
          </a:lstStyle>
          <a:p>
            <a:r>
              <a:rPr lang="en-US" dirty="0" smtClean="0"/>
              <a:t>1</a:t>
            </a:r>
            <a:endParaRPr lang="en-US" dirty="0"/>
          </a:p>
        </p:txBody>
      </p:sp>
    </p:spTree>
  </p:cSld>
  <p:clrMap bg1="lt1" tx1="dk1" bg2="lt2" tx2="dk2" accent1="accent1" accent2="accent2" accent3="accent3" accent4="accent4" accent5="accent5" accent6="accent6" hlink="hlink" folHlink="folHlink"/>
  <p:sldLayoutIdLst>
    <p:sldLayoutId id="2147483967" r:id="rId1"/>
    <p:sldLayoutId id="214748395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Lst>
  <p:transition spd="slow"/>
  <p:timing>
    <p:tnLst>
      <p:par>
        <p:cTn id="1" dur="indefinite" restart="never" nodeType="tmRoot"/>
      </p:par>
    </p:tnLst>
  </p:timing>
  <p:hf sldNum="0" hdr="0" ftr="0" dt="0"/>
  <p:txStyles>
    <p:titleStyle>
      <a:lvl1pPr algn="l" rtl="0" eaLnBrk="0" fontAlgn="base" hangingPunct="0">
        <a:spcBef>
          <a:spcPct val="0"/>
        </a:spcBef>
        <a:spcAft>
          <a:spcPct val="0"/>
        </a:spcAft>
        <a:defRPr sz="3600" b="1">
          <a:solidFill>
            <a:srgbClr val="FFC000"/>
          </a:solidFill>
          <a:effectLst>
            <a:outerShdw blurRad="50800" dist="38100" dir="2700000" algn="tl" rotWithShape="0">
              <a:srgbClr val="000000">
                <a:alpha val="40000"/>
              </a:srgbClr>
            </a:outerShdw>
          </a:effectLst>
          <a:latin typeface="+mj-lt"/>
          <a:ea typeface="ＭＳ Ｐゴシック" charset="-128"/>
          <a:cs typeface="ＭＳ Ｐゴシック" charset="-128"/>
        </a:defRPr>
      </a:lvl1pPr>
      <a:lvl2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2pPr>
      <a:lvl3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3pPr>
      <a:lvl4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4pPr>
      <a:lvl5pPr algn="l" rtl="0" eaLnBrk="0" fontAlgn="base" hangingPunct="0">
        <a:spcBef>
          <a:spcPct val="0"/>
        </a:spcBef>
        <a:spcAft>
          <a:spcPct val="0"/>
        </a:spcAft>
        <a:defRPr sz="3600" b="1">
          <a:solidFill>
            <a:srgbClr val="EDC074"/>
          </a:solidFill>
          <a:latin typeface="Arial" charset="0"/>
          <a:ea typeface="ＭＳ Ｐゴシック" charset="-128"/>
          <a:cs typeface="ＭＳ Ｐゴシック" charset="-128"/>
        </a:defRPr>
      </a:lvl5pPr>
      <a:lvl6pPr marL="457200" algn="l" rtl="0" eaLnBrk="0" fontAlgn="base" hangingPunct="0">
        <a:spcBef>
          <a:spcPct val="0"/>
        </a:spcBef>
        <a:spcAft>
          <a:spcPct val="0"/>
        </a:spcAft>
        <a:defRPr sz="3600" b="1">
          <a:solidFill>
            <a:srgbClr val="FFFF99"/>
          </a:solidFill>
          <a:latin typeface="Arial" charset="0"/>
        </a:defRPr>
      </a:lvl6pPr>
      <a:lvl7pPr marL="914400" algn="l" rtl="0" eaLnBrk="0" fontAlgn="base" hangingPunct="0">
        <a:spcBef>
          <a:spcPct val="0"/>
        </a:spcBef>
        <a:spcAft>
          <a:spcPct val="0"/>
        </a:spcAft>
        <a:defRPr sz="3600" b="1">
          <a:solidFill>
            <a:srgbClr val="FFFF99"/>
          </a:solidFill>
          <a:latin typeface="Arial" charset="0"/>
        </a:defRPr>
      </a:lvl7pPr>
      <a:lvl8pPr marL="1371600" algn="l" rtl="0" eaLnBrk="0" fontAlgn="base" hangingPunct="0">
        <a:spcBef>
          <a:spcPct val="0"/>
        </a:spcBef>
        <a:spcAft>
          <a:spcPct val="0"/>
        </a:spcAft>
        <a:defRPr sz="3600" b="1">
          <a:solidFill>
            <a:srgbClr val="FFFF99"/>
          </a:solidFill>
          <a:latin typeface="Arial" charset="0"/>
        </a:defRPr>
      </a:lvl8pPr>
      <a:lvl9pPr marL="1828800" algn="l" rtl="0" eaLnBrk="0" fontAlgn="base" hangingPunct="0">
        <a:spcBef>
          <a:spcPct val="0"/>
        </a:spcBef>
        <a:spcAft>
          <a:spcPct val="0"/>
        </a:spcAft>
        <a:defRPr sz="3600" b="1">
          <a:solidFill>
            <a:srgbClr val="FFFF99"/>
          </a:solidFill>
          <a:latin typeface="Arial" charset="0"/>
        </a:defRPr>
      </a:lvl9pPr>
    </p:titleStyle>
    <p:bodyStyle>
      <a:lvl1pPr marL="457200" indent="-457200" algn="l" rtl="0" eaLnBrk="0" fontAlgn="base" hangingPunct="0">
        <a:spcBef>
          <a:spcPct val="20000"/>
        </a:spcBef>
        <a:spcAft>
          <a:spcPct val="0"/>
        </a:spcAft>
        <a:buClr>
          <a:srgbClr val="FFC000"/>
        </a:buClr>
        <a:buSzPct val="125000"/>
        <a:buFont typeface="Arial"/>
        <a:buChar char="•"/>
        <a:defRPr sz="2800" b="1">
          <a:solidFill>
            <a:schemeClr val="bg1"/>
          </a:solidFill>
          <a:latin typeface="+mn-lt"/>
          <a:ea typeface="ＭＳ Ｐゴシック" charset="-128"/>
          <a:cs typeface="ＭＳ Ｐゴシック" charset="-128"/>
        </a:defRPr>
      </a:lvl1pPr>
      <a:lvl2pPr marL="800100" indent="-342900" algn="l" rtl="0" eaLnBrk="0" fontAlgn="base" hangingPunct="0">
        <a:spcBef>
          <a:spcPct val="20000"/>
        </a:spcBef>
        <a:spcAft>
          <a:spcPct val="0"/>
        </a:spcAft>
        <a:buClr>
          <a:srgbClr val="FFC000"/>
        </a:buClr>
        <a:buSzPct val="125000"/>
        <a:buFont typeface="Arial"/>
        <a:buChar char="•"/>
        <a:defRPr sz="2400" b="1">
          <a:solidFill>
            <a:schemeClr val="bg1"/>
          </a:solidFill>
          <a:latin typeface="+mn-lt"/>
          <a:ea typeface="ＭＳ Ｐゴシック" charset="-128"/>
        </a:defRPr>
      </a:lvl2pPr>
      <a:lvl3pPr marL="1257300" indent="-342900" algn="l" rtl="0" eaLnBrk="0" fontAlgn="base" hangingPunct="0">
        <a:spcBef>
          <a:spcPct val="20000"/>
        </a:spcBef>
        <a:spcAft>
          <a:spcPct val="0"/>
        </a:spcAft>
        <a:buClr>
          <a:srgbClr val="FFC000"/>
        </a:buClr>
        <a:buSzPct val="125000"/>
        <a:buFont typeface="Arial"/>
        <a:buChar char="•"/>
        <a:defRPr sz="2000" b="1">
          <a:solidFill>
            <a:schemeClr val="bg1"/>
          </a:solidFill>
          <a:latin typeface="+mn-lt"/>
          <a:ea typeface="ＭＳ Ｐゴシック" charset="-128"/>
        </a:defRPr>
      </a:lvl3pPr>
      <a:lvl4pPr marL="16573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4pPr>
      <a:lvl5pPr marL="21145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5pPr>
      <a:lvl6pPr marL="25146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6pPr>
      <a:lvl7pPr marL="29718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7pPr>
      <a:lvl8pPr marL="34290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8pPr>
      <a:lvl9pPr marL="38862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6.emf"/></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0834" y="903665"/>
            <a:ext cx="8305800" cy="1143000"/>
          </a:xfrm>
        </p:spPr>
        <p:txBody>
          <a:bodyPr/>
          <a:lstStyle/>
          <a:p>
            <a:r>
              <a:rPr lang="en-US" sz="3600" dirty="0" smtClean="0">
                <a:latin typeface="Arial Narrow" panose="020B0606020202030204" pitchFamily="34" charset="0"/>
              </a:rPr>
              <a:t>New Data Products Available at the LP DAAC</a:t>
            </a:r>
            <a:endParaRPr lang="en-US" sz="3600" dirty="0">
              <a:latin typeface="Arial Narrow" panose="020B0606020202030204" pitchFamily="34" charset="0"/>
            </a:endParaRPr>
          </a:p>
        </p:txBody>
      </p:sp>
      <p:sp>
        <p:nvSpPr>
          <p:cNvPr id="3" name="Subtitle 2"/>
          <p:cNvSpPr>
            <a:spLocks noGrp="1"/>
          </p:cNvSpPr>
          <p:nvPr>
            <p:ph type="subTitle" idx="1"/>
          </p:nvPr>
        </p:nvSpPr>
        <p:spPr>
          <a:xfrm>
            <a:off x="384222" y="2154643"/>
            <a:ext cx="7892473" cy="886520"/>
          </a:xfrm>
        </p:spPr>
        <p:txBody>
          <a:bodyPr/>
          <a:lstStyle/>
          <a:p>
            <a:pPr lvl="0" eaLnBrk="1" hangingPunct="1">
              <a:spcBef>
                <a:spcPct val="0"/>
              </a:spcBef>
              <a:buClrTx/>
              <a:buSzTx/>
            </a:pPr>
            <a:r>
              <a:rPr lang="en-US" sz="2000" kern="1200" dirty="0" smtClean="0">
                <a:latin typeface="Arial Narrow" panose="020B0606020202030204" pitchFamily="34" charset="0"/>
                <a:ea typeface="ヒラギノ角ゴ Pro W3"/>
                <a:cs typeface="Arial" pitchFamily="34" charset="0"/>
              </a:rPr>
              <a:t>Kari Beckendorf, LP DAAC Scientist </a:t>
            </a:r>
          </a:p>
          <a:p>
            <a:pPr lvl="0" eaLnBrk="1" hangingPunct="1">
              <a:spcBef>
                <a:spcPct val="0"/>
              </a:spcBef>
              <a:buClrTx/>
              <a:buSzTx/>
            </a:pPr>
            <a:r>
              <a:rPr lang="en-US" sz="2000" kern="1200" dirty="0" smtClean="0">
                <a:latin typeface="Arial Narrow" panose="020B0606020202030204" pitchFamily="34" charset="0"/>
                <a:ea typeface="ヒラギノ角ゴ Pro W3"/>
                <a:cs typeface="Arial" pitchFamily="34" charset="0"/>
              </a:rPr>
              <a:t>Innovate, contractor to the USGS EROS Data Center, work performed under USGS contract G10PC00044</a:t>
            </a:r>
          </a:p>
          <a:p>
            <a:endParaRPr lang="en-US" dirty="0"/>
          </a:p>
        </p:txBody>
      </p:sp>
      <p:pic>
        <p:nvPicPr>
          <p:cNvPr id="4" name="Picture 3" descr="ident_4_onscreen_png"/>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
          <a:xfrm>
            <a:off x="457200" y="457200"/>
            <a:ext cx="20574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820" y="473241"/>
            <a:ext cx="823930" cy="691855"/>
          </a:xfrm>
          <a:prstGeom prst="rect">
            <a:avLst/>
          </a:prstGeom>
        </p:spPr>
      </p:pic>
    </p:spTree>
    <p:extLst>
      <p:ext uri="{BB962C8B-B14F-4D97-AF65-F5344CB8AC3E}">
        <p14:creationId xmlns:p14="http://schemas.microsoft.com/office/powerpoint/2010/main" val="428786042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54130"/>
            <a:ext cx="8305800" cy="1143000"/>
          </a:xfrm>
        </p:spPr>
        <p:txBody>
          <a:bodyPr/>
          <a:lstStyle/>
          <a:p>
            <a:r>
              <a:rPr lang="en-US" sz="3200" dirty="0" smtClean="0"/>
              <a:t>NASA SRTM Versions and Characteristics</a:t>
            </a:r>
            <a:endParaRPr lang="en-US" sz="3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06882295"/>
              </p:ext>
            </p:extLst>
          </p:nvPr>
        </p:nvGraphicFramePr>
        <p:xfrm>
          <a:off x="503435" y="936576"/>
          <a:ext cx="8183366" cy="5038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465804398"/>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3" y="63764"/>
            <a:ext cx="8612875" cy="1143000"/>
          </a:xfrm>
        </p:spPr>
        <p:txBody>
          <a:bodyPr/>
          <a:lstStyle/>
          <a:p>
            <a:r>
              <a:rPr lang="en-US" sz="3200" dirty="0" smtClean="0"/>
              <a:t>NASA SRTM</a:t>
            </a:r>
            <a:r>
              <a:rPr lang="en-US" sz="3200" dirty="0"/>
              <a:t> </a:t>
            </a:r>
            <a:r>
              <a:rPr lang="en-US" sz="3200" dirty="0" smtClean="0"/>
              <a:t>Version 3.0, Data used to fill voids</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4806973"/>
              </p:ext>
            </p:extLst>
          </p:nvPr>
        </p:nvGraphicFramePr>
        <p:xfrm>
          <a:off x="493251" y="1057699"/>
          <a:ext cx="8183276" cy="4815840"/>
        </p:xfrm>
        <a:graphic>
          <a:graphicData uri="http://schemas.openxmlformats.org/drawingml/2006/table">
            <a:tbl>
              <a:tblPr firstRow="1" bandRow="1">
                <a:tableStyleId>{D7AC3CCA-C797-4891-BE02-D94E43425B78}</a:tableStyleId>
              </a:tblPr>
              <a:tblGrid>
                <a:gridCol w="2544587"/>
                <a:gridCol w="1641813"/>
                <a:gridCol w="2018624"/>
                <a:gridCol w="1978252"/>
              </a:tblGrid>
              <a:tr h="798394">
                <a:tc>
                  <a:txBody>
                    <a:bodyPr/>
                    <a:lstStyle/>
                    <a:p>
                      <a:r>
                        <a:rPr lang="en-US" sz="2400" b="1" dirty="0" smtClean="0"/>
                        <a:t>Data Product</a:t>
                      </a:r>
                      <a:endParaRPr lang="en-US" sz="2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b="1" dirty="0" smtClean="0"/>
                        <a:t>Spatial</a:t>
                      </a:r>
                      <a:r>
                        <a:rPr lang="en-US" sz="2400" b="1" baseline="0" dirty="0" smtClean="0"/>
                        <a:t> Resolution</a:t>
                      </a:r>
                      <a:endParaRPr lang="en-US" sz="2400" b="1" dirty="0" smtClean="0"/>
                    </a:p>
                  </a:txBody>
                  <a:tcPr/>
                </a:tc>
                <a:tc>
                  <a:txBody>
                    <a:bodyPr/>
                    <a:lstStyle/>
                    <a:p>
                      <a:r>
                        <a:rPr lang="en-US" sz="2400" b="1" dirty="0" smtClean="0"/>
                        <a:t>Coverage</a:t>
                      </a:r>
                      <a:endParaRPr lang="en-US" sz="2400" b="1" dirty="0"/>
                    </a:p>
                  </a:txBody>
                  <a:tcPr/>
                </a:tc>
                <a:tc>
                  <a:txBody>
                    <a:bodyPr/>
                    <a:lstStyle/>
                    <a:p>
                      <a:r>
                        <a:rPr lang="en-US" sz="2400" b="1" dirty="0" smtClean="0"/>
                        <a:t>Created By</a:t>
                      </a:r>
                      <a:endParaRPr lang="en-US" sz="2400" b="1" dirty="0"/>
                    </a:p>
                  </a:txBody>
                  <a:tcPr/>
                </a:tc>
              </a:tr>
              <a:tr h="1442365">
                <a:tc>
                  <a:txBody>
                    <a:bodyPr/>
                    <a:lstStyle/>
                    <a:p>
                      <a:r>
                        <a:rPr lang="en-US" sz="2000" b="1" dirty="0" smtClean="0"/>
                        <a:t>ASTER</a:t>
                      </a:r>
                      <a:r>
                        <a:rPr lang="en-US" sz="2000" b="1" baseline="0" dirty="0" smtClean="0"/>
                        <a:t> Global Digital Elevation Model, Version 2.0 (GDEM2)</a:t>
                      </a:r>
                      <a:endParaRPr lang="en-US" sz="2000" b="1" dirty="0" smtClean="0"/>
                    </a:p>
                  </a:txBody>
                  <a:tcPr/>
                </a:tc>
                <a:tc>
                  <a:txBody>
                    <a:bodyPr/>
                    <a:lstStyle/>
                    <a:p>
                      <a:r>
                        <a:rPr lang="en-US" sz="2000" b="1" dirty="0" smtClean="0"/>
                        <a:t>1 arc-second</a:t>
                      </a:r>
                      <a:endParaRPr lang="en-US" sz="2000" b="1" dirty="0"/>
                    </a:p>
                  </a:txBody>
                  <a:tcPr/>
                </a:tc>
                <a:tc>
                  <a:txBody>
                    <a:bodyPr/>
                    <a:lstStyle/>
                    <a:p>
                      <a:r>
                        <a:rPr lang="en-US" sz="2000" b="1" dirty="0" smtClean="0"/>
                        <a:t>North 83</a:t>
                      </a:r>
                      <a:r>
                        <a:rPr lang="en-US" sz="2000" b="1" baseline="30000" dirty="0" smtClean="0"/>
                        <a:t>o</a:t>
                      </a:r>
                      <a:r>
                        <a:rPr lang="en-US" sz="2000" b="1" baseline="0" dirty="0" smtClean="0"/>
                        <a:t> </a:t>
                      </a:r>
                      <a:r>
                        <a:rPr lang="en-US" sz="2000" b="1" dirty="0" smtClean="0"/>
                        <a:t>to South 83</a:t>
                      </a:r>
                      <a:r>
                        <a:rPr lang="en-US" sz="2000" b="1" baseline="30000" dirty="0" smtClean="0"/>
                        <a:t>o</a:t>
                      </a:r>
                      <a:r>
                        <a:rPr lang="en-US" sz="2000" b="1" dirty="0" smtClean="0"/>
                        <a:t>, 22,702 tiles</a:t>
                      </a:r>
                      <a:endParaRPr lang="en-US" sz="2000" b="1" dirty="0"/>
                    </a:p>
                  </a:txBody>
                  <a:tcPr/>
                </a:tc>
                <a:tc>
                  <a:txBody>
                    <a:bodyPr/>
                    <a:lstStyle/>
                    <a:p>
                      <a:r>
                        <a:rPr lang="en-US" sz="2000" b="1" dirty="0" smtClean="0"/>
                        <a:t>NASA / </a:t>
                      </a:r>
                      <a:r>
                        <a:rPr lang="en-US" sz="2000" b="1" dirty="0" smtClean="0">
                          <a:effectLst/>
                        </a:rPr>
                        <a:t>Japan’s Ministry of Economy, Trade, and Industry (METI).</a:t>
                      </a:r>
                      <a:endParaRPr lang="en-US" sz="2000" b="1" dirty="0"/>
                    </a:p>
                  </a:txBody>
                  <a:tcPr/>
                </a:tc>
              </a:tr>
              <a:tr h="706246">
                <a:tc>
                  <a:txBody>
                    <a:bodyPr/>
                    <a:lstStyle/>
                    <a:p>
                      <a:r>
                        <a:rPr lang="en-US" b="1" dirty="0" smtClean="0"/>
                        <a:t>Global Multi-resolution Terrain Elevation Data 2010 (GMTED2010)</a:t>
                      </a:r>
                      <a:endParaRPr lang="en-US" b="1" dirty="0"/>
                    </a:p>
                  </a:txBody>
                  <a:tcPr/>
                </a:tc>
                <a:tc>
                  <a:txBody>
                    <a:bodyPr/>
                    <a:lstStyle/>
                    <a:p>
                      <a:r>
                        <a:rPr lang="en-US" b="1" dirty="0" smtClean="0"/>
                        <a:t>7.5 arc-second, converted</a:t>
                      </a:r>
                      <a:r>
                        <a:rPr lang="en-US" b="1" baseline="0" dirty="0" smtClean="0"/>
                        <a:t> to 1 arc-second</a:t>
                      </a:r>
                      <a:endParaRPr lang="en-US" b="1" dirty="0"/>
                    </a:p>
                  </a:txBody>
                  <a:tcPr/>
                </a:tc>
                <a:tc>
                  <a:txBody>
                    <a:bodyPr/>
                    <a:lstStyle/>
                    <a:p>
                      <a:r>
                        <a:rPr lang="en-US" b="1" dirty="0" smtClean="0"/>
                        <a:t>Global</a:t>
                      </a:r>
                      <a:endParaRPr lang="en-US" b="1" dirty="0"/>
                    </a:p>
                  </a:txBody>
                  <a:tcPr/>
                </a:tc>
                <a:tc>
                  <a:txBody>
                    <a:bodyPr/>
                    <a:lstStyle/>
                    <a:p>
                      <a:r>
                        <a:rPr lang="en-US" b="1" dirty="0" smtClean="0"/>
                        <a:t>USGS</a:t>
                      </a:r>
                      <a:r>
                        <a:rPr lang="en-US" b="1" baseline="0" dirty="0" smtClean="0"/>
                        <a:t> / NGA</a:t>
                      </a:r>
                      <a:endParaRPr lang="en-US" b="1" dirty="0"/>
                    </a:p>
                  </a:txBody>
                  <a:tcPr/>
                </a:tc>
              </a:tr>
              <a:tr h="706246">
                <a:tc>
                  <a:txBody>
                    <a:bodyPr/>
                    <a:lstStyle/>
                    <a:p>
                      <a:r>
                        <a:rPr lang="en-US" b="1" dirty="0" smtClean="0"/>
                        <a:t>National Elevation Dataset (NED) </a:t>
                      </a:r>
                      <a:endParaRPr lang="en-US" b="1" dirty="0"/>
                    </a:p>
                  </a:txBody>
                  <a:tcPr/>
                </a:tc>
                <a:tc>
                  <a:txBody>
                    <a:bodyPr/>
                    <a:lstStyle/>
                    <a:p>
                      <a:r>
                        <a:rPr lang="en-US" b="1" dirty="0" smtClean="0"/>
                        <a:t>1-arc second</a:t>
                      </a:r>
                      <a:endParaRPr lang="en-US" b="1" dirty="0"/>
                    </a:p>
                  </a:txBody>
                  <a:tcPr/>
                </a:tc>
                <a:tc>
                  <a:txBody>
                    <a:bodyPr/>
                    <a:lstStyle/>
                    <a:p>
                      <a:r>
                        <a:rPr lang="en-US" b="1" dirty="0" smtClean="0"/>
                        <a:t>United States, Alaska, Hawaii, Puerto Rico, U.S. territorial islands, Mexico and Canada</a:t>
                      </a:r>
                      <a:endParaRPr lang="en-US" b="1" dirty="0"/>
                    </a:p>
                  </a:txBody>
                  <a:tcPr/>
                </a:tc>
                <a:tc>
                  <a:txBody>
                    <a:bodyPr/>
                    <a:lstStyle/>
                    <a:p>
                      <a:r>
                        <a:rPr lang="en-US" b="1" dirty="0" smtClean="0"/>
                        <a:t>USGS</a:t>
                      </a:r>
                      <a:endParaRPr lang="en-US" b="1" dirty="0"/>
                    </a:p>
                  </a:txBody>
                  <a:tcPr/>
                </a:tc>
              </a:tr>
            </a:tbl>
          </a:graphicData>
        </a:graphic>
      </p:graphicFrame>
      <p:pic>
        <p:nvPicPr>
          <p:cNvPr id="4" name="Picture 3"/>
          <p:cNvPicPr>
            <a:picLocks noChangeAspect="1"/>
          </p:cNvPicPr>
          <p:nvPr/>
        </p:nvPicPr>
        <p:blipFill>
          <a:blip r:embed="rId3"/>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56030409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524"/>
            <a:ext cx="8305800" cy="1143000"/>
          </a:xfrm>
        </p:spPr>
        <p:txBody>
          <a:bodyPr/>
          <a:lstStyle/>
          <a:p>
            <a:r>
              <a:rPr lang="en-US" sz="3200" dirty="0" smtClean="0"/>
              <a:t>NASA SRTM Version 3.0, Data Products</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04353913"/>
              </p:ext>
            </p:extLst>
          </p:nvPr>
        </p:nvGraphicFramePr>
        <p:xfrm>
          <a:off x="472614" y="950668"/>
          <a:ext cx="7967609" cy="4962096"/>
        </p:xfrm>
        <a:graphic>
          <a:graphicData uri="http://schemas.openxmlformats.org/drawingml/2006/table">
            <a:tbl>
              <a:tblPr firstRow="1" bandRow="1">
                <a:tableStyleId>{D7AC3CCA-C797-4891-BE02-D94E43425B78}</a:tableStyleId>
              </a:tblPr>
              <a:tblGrid>
                <a:gridCol w="2990124"/>
                <a:gridCol w="1282857"/>
                <a:gridCol w="1411144"/>
                <a:gridCol w="1180228"/>
                <a:gridCol w="1103256"/>
              </a:tblGrid>
              <a:tr h="649176">
                <a:tc>
                  <a:txBody>
                    <a:bodyPr/>
                    <a:lstStyle/>
                    <a:p>
                      <a:r>
                        <a:rPr lang="en-US" sz="1900" dirty="0" smtClean="0"/>
                        <a:t>Data Product</a:t>
                      </a:r>
                      <a:endParaRPr lang="en-US" sz="1900" dirty="0"/>
                    </a:p>
                  </a:txBody>
                  <a:tcPr/>
                </a:tc>
                <a:tc>
                  <a:txBody>
                    <a:bodyPr/>
                    <a:lstStyle/>
                    <a:p>
                      <a:r>
                        <a:rPr lang="en-US" sz="1900" dirty="0" smtClean="0"/>
                        <a:t>Short Name</a:t>
                      </a:r>
                      <a:endParaRPr lang="en-US" sz="1900" dirty="0"/>
                    </a:p>
                  </a:txBody>
                  <a:tcPr/>
                </a:tc>
                <a:tc>
                  <a:txBody>
                    <a:bodyPr/>
                    <a:lstStyle/>
                    <a:p>
                      <a:r>
                        <a:rPr lang="en-US" sz="1900" dirty="0" smtClean="0"/>
                        <a:t>Spatial Resolution</a:t>
                      </a:r>
                      <a:endParaRPr lang="en-US" sz="1900" dirty="0"/>
                    </a:p>
                  </a:txBody>
                  <a:tcPr/>
                </a:tc>
                <a:tc>
                  <a:txBody>
                    <a:bodyPr/>
                    <a:lstStyle/>
                    <a:p>
                      <a:r>
                        <a:rPr lang="en-US" sz="1900" dirty="0" smtClean="0"/>
                        <a:t>Coverage</a:t>
                      </a:r>
                      <a:endParaRPr lang="en-US" sz="1900" dirty="0"/>
                    </a:p>
                  </a:txBody>
                  <a:tcPr/>
                </a:tc>
                <a:tc>
                  <a:txBody>
                    <a:bodyPr/>
                    <a:lstStyle/>
                    <a:p>
                      <a:r>
                        <a:rPr lang="en-US" sz="1900" dirty="0" smtClean="0"/>
                        <a:t>Format</a:t>
                      </a:r>
                      <a:endParaRPr lang="en-US" sz="1900" dirty="0"/>
                    </a:p>
                  </a:txBody>
                  <a:tcPr/>
                </a:tc>
              </a:tr>
              <a:tr h="1213677">
                <a:tc>
                  <a:txBody>
                    <a:bodyPr/>
                    <a:lstStyle/>
                    <a:p>
                      <a:r>
                        <a:rPr lang="en-US" sz="1900" dirty="0" smtClean="0"/>
                        <a:t>SRTM Global 3 arc-second</a:t>
                      </a:r>
                    </a:p>
                    <a:p>
                      <a:endParaRPr lang="en-US" sz="1900" dirty="0" smtClean="0"/>
                    </a:p>
                  </a:txBody>
                  <a:tcPr/>
                </a:tc>
                <a:tc>
                  <a:txBody>
                    <a:bodyPr/>
                    <a:lstStyle/>
                    <a:p>
                      <a:r>
                        <a:rPr lang="en-US" sz="1900" dirty="0" smtClean="0"/>
                        <a:t>SRTMGL3</a:t>
                      </a:r>
                      <a:endParaRPr lang="en-US" sz="1900" dirty="0"/>
                    </a:p>
                  </a:txBody>
                  <a:tcPr/>
                </a:tc>
                <a:tc>
                  <a:txBody>
                    <a:bodyPr/>
                    <a:lstStyle/>
                    <a:p>
                      <a:r>
                        <a:rPr lang="en-US" sz="1900" dirty="0" smtClean="0"/>
                        <a:t>3 arc-second</a:t>
                      </a:r>
                      <a:endParaRPr lang="en-US" sz="1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smtClean="0">
                          <a:latin typeface="Arial Narrow" panose="020B0606020202030204" pitchFamily="34" charset="0"/>
                        </a:rPr>
                        <a:t>60</a:t>
                      </a:r>
                      <a:r>
                        <a:rPr lang="en-US" sz="1900" baseline="30000" dirty="0" smtClean="0">
                          <a:latin typeface="Arial Narrow" panose="020B0606020202030204" pitchFamily="34" charset="0"/>
                        </a:rPr>
                        <a:t>o</a:t>
                      </a:r>
                      <a:r>
                        <a:rPr lang="en-US" sz="1900" dirty="0" smtClean="0">
                          <a:latin typeface="Arial Narrow" panose="020B0606020202030204" pitchFamily="34" charset="0"/>
                        </a:rPr>
                        <a:t> north--56</a:t>
                      </a:r>
                      <a:r>
                        <a:rPr lang="en-US" sz="1900" baseline="30000" dirty="0" smtClean="0">
                          <a:latin typeface="Arial Narrow" panose="020B0606020202030204" pitchFamily="34" charset="0"/>
                        </a:rPr>
                        <a:t>o</a:t>
                      </a:r>
                      <a:r>
                        <a:rPr lang="en-US" sz="1900" dirty="0" smtClean="0">
                          <a:latin typeface="Arial Narrow" panose="020B0606020202030204" pitchFamily="34" charset="0"/>
                        </a:rPr>
                        <a:t> south latitude</a:t>
                      </a:r>
                    </a:p>
                    <a:p>
                      <a:endParaRPr lang="en-US" sz="1900" dirty="0"/>
                    </a:p>
                  </a:txBody>
                  <a:tcPr/>
                </a:tc>
                <a:tc>
                  <a:txBody>
                    <a:bodyPr/>
                    <a:lstStyle/>
                    <a:p>
                      <a:r>
                        <a:rPr lang="en-US" sz="1900" dirty="0" smtClean="0"/>
                        <a:t>Height</a:t>
                      </a:r>
                    </a:p>
                    <a:p>
                      <a:r>
                        <a:rPr lang="en-US" sz="1900" dirty="0" smtClean="0"/>
                        <a:t>(.HGT)</a:t>
                      </a:r>
                      <a:endParaRPr lang="en-US" sz="1900" dirty="0"/>
                    </a:p>
                  </a:txBody>
                  <a:tcPr/>
                </a:tc>
              </a:tr>
              <a:tr h="649176">
                <a:tc>
                  <a:txBody>
                    <a:bodyPr/>
                    <a:lstStyle/>
                    <a:p>
                      <a:r>
                        <a:rPr lang="en-US" sz="1900" dirty="0" smtClean="0"/>
                        <a:t>SRTM Global 3 arc-second number</a:t>
                      </a:r>
                      <a:endParaRPr lang="en-US" sz="1900" dirty="0"/>
                    </a:p>
                  </a:txBody>
                  <a:tcPr/>
                </a:tc>
                <a:tc>
                  <a:txBody>
                    <a:bodyPr/>
                    <a:lstStyle/>
                    <a:p>
                      <a:r>
                        <a:rPr lang="en-US" sz="1900" dirty="0" smtClean="0"/>
                        <a:t>SRTMGL3N</a:t>
                      </a:r>
                      <a:endParaRPr lang="en-US" sz="1900" dirty="0"/>
                    </a:p>
                  </a:txBody>
                  <a:tcPr/>
                </a:tc>
                <a:tc>
                  <a:txBody>
                    <a:bodyPr/>
                    <a:lstStyle/>
                    <a:p>
                      <a:r>
                        <a:rPr lang="en-US" sz="1900" dirty="0" smtClean="0"/>
                        <a:t>3 arc-second</a:t>
                      </a:r>
                      <a:endParaRPr lang="en-US" sz="1900" dirty="0"/>
                    </a:p>
                  </a:txBody>
                  <a:tcPr/>
                </a:tc>
                <a:tc>
                  <a:txBody>
                    <a:bodyPr/>
                    <a:lstStyle/>
                    <a:p>
                      <a:endParaRPr lang="en-US" sz="1900" dirty="0"/>
                    </a:p>
                  </a:txBody>
                  <a:tcPr/>
                </a:tc>
                <a:tc>
                  <a:txBody>
                    <a:bodyPr/>
                    <a:lstStyle/>
                    <a:p>
                      <a:r>
                        <a:rPr lang="en-US" sz="1900" dirty="0" smtClean="0"/>
                        <a:t>Number</a:t>
                      </a:r>
                    </a:p>
                    <a:p>
                      <a:r>
                        <a:rPr lang="en-US" sz="1900" dirty="0" smtClean="0"/>
                        <a:t>(.NUM)</a:t>
                      </a:r>
                      <a:endParaRPr lang="en-US" sz="1900" dirty="0"/>
                    </a:p>
                  </a:txBody>
                  <a:tcPr/>
                </a:tc>
              </a:tr>
              <a:tr h="64917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smtClean="0"/>
                        <a:t>SRTM Global 3 arc-second sub-sampled</a:t>
                      </a:r>
                    </a:p>
                  </a:txBody>
                  <a:tcPr/>
                </a:tc>
                <a:tc>
                  <a:txBody>
                    <a:bodyPr/>
                    <a:lstStyle/>
                    <a:p>
                      <a:r>
                        <a:rPr lang="en-US" sz="1900" dirty="0" smtClean="0"/>
                        <a:t>SRTMGL3S</a:t>
                      </a:r>
                      <a:endParaRPr lang="en-US" sz="1900" dirty="0"/>
                    </a:p>
                  </a:txBody>
                  <a:tcPr/>
                </a:tc>
                <a:tc>
                  <a:txBody>
                    <a:bodyPr/>
                    <a:lstStyle/>
                    <a:p>
                      <a:r>
                        <a:rPr lang="en-US" sz="1900" dirty="0" smtClean="0"/>
                        <a:t>3 arc-second</a:t>
                      </a:r>
                      <a:endParaRPr lang="en-US" sz="1900" dirty="0"/>
                    </a:p>
                  </a:txBody>
                  <a:tcPr/>
                </a:tc>
                <a:tc>
                  <a:txBody>
                    <a:bodyPr/>
                    <a:lstStyle/>
                    <a:p>
                      <a:endParaRPr lang="en-US" sz="1900" dirty="0"/>
                    </a:p>
                  </a:txBody>
                  <a:tcPr/>
                </a:tc>
                <a:tc>
                  <a:txBody>
                    <a:bodyPr/>
                    <a:lstStyle/>
                    <a:p>
                      <a:r>
                        <a:rPr lang="en-US" sz="1900" dirty="0" smtClean="0"/>
                        <a:t>(.HGT)</a:t>
                      </a:r>
                    </a:p>
                    <a:p>
                      <a:endParaRPr lang="en-US" sz="1900" dirty="0"/>
                    </a:p>
                  </a:txBody>
                  <a:tcPr/>
                </a:tc>
              </a:tr>
              <a:tr h="649176">
                <a:tc>
                  <a:txBody>
                    <a:bodyPr/>
                    <a:lstStyle/>
                    <a:p>
                      <a:r>
                        <a:rPr lang="en-US" sz="1900" dirty="0" smtClean="0"/>
                        <a:t>SRTM</a:t>
                      </a:r>
                      <a:r>
                        <a:rPr lang="en-US" sz="1900" baseline="0" dirty="0" smtClean="0"/>
                        <a:t> Water Body Data </a:t>
                      </a:r>
                      <a:endParaRPr lang="en-US" sz="1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smtClean="0"/>
                        <a:t>SRTMWBD</a:t>
                      </a:r>
                    </a:p>
                  </a:txBody>
                  <a:tcPr/>
                </a:tc>
                <a:tc>
                  <a:txBody>
                    <a:bodyPr/>
                    <a:lstStyle/>
                    <a:p>
                      <a:r>
                        <a:rPr lang="en-US" sz="1900" dirty="0" smtClean="0"/>
                        <a:t>1 arc-second</a:t>
                      </a:r>
                      <a:endParaRPr lang="en-US" sz="1900" dirty="0"/>
                    </a:p>
                  </a:txBody>
                  <a:tcPr/>
                </a:tc>
                <a:tc>
                  <a:txBody>
                    <a:bodyPr/>
                    <a:lstStyle/>
                    <a:p>
                      <a:endParaRPr lang="en-US" sz="1900" dirty="0"/>
                    </a:p>
                  </a:txBody>
                  <a:tcPr/>
                </a:tc>
                <a:tc>
                  <a:txBody>
                    <a:bodyPr/>
                    <a:lstStyle/>
                    <a:p>
                      <a:r>
                        <a:rPr lang="en-US" sz="1900" dirty="0" smtClean="0"/>
                        <a:t>Shapefile/Raster</a:t>
                      </a:r>
                      <a:endParaRPr lang="en-US" sz="1900" dirty="0"/>
                    </a:p>
                  </a:txBody>
                  <a:tcPr/>
                </a:tc>
              </a:tr>
              <a:tr h="366926">
                <a:tc>
                  <a:txBody>
                    <a:bodyPr/>
                    <a:lstStyle/>
                    <a:p>
                      <a:r>
                        <a:rPr lang="en-US" sz="1900" dirty="0" smtClean="0"/>
                        <a:t>SRTM US</a:t>
                      </a:r>
                      <a:r>
                        <a:rPr lang="en-US" sz="1900" baseline="0" dirty="0" smtClean="0"/>
                        <a:t> 1 arc-second</a:t>
                      </a:r>
                    </a:p>
                  </a:txBody>
                  <a:tcPr/>
                </a:tc>
                <a:tc>
                  <a:txBody>
                    <a:bodyPr/>
                    <a:lstStyle/>
                    <a:p>
                      <a:r>
                        <a:rPr lang="en-US" sz="1900" dirty="0" smtClean="0"/>
                        <a:t>SRTMUS1</a:t>
                      </a:r>
                      <a:endParaRPr lang="en-US" sz="1900" dirty="0"/>
                    </a:p>
                  </a:txBody>
                  <a:tcPr/>
                </a:tc>
                <a:tc>
                  <a:txBody>
                    <a:bodyPr/>
                    <a:lstStyle/>
                    <a:p>
                      <a:r>
                        <a:rPr lang="en-US" sz="1900" dirty="0" smtClean="0"/>
                        <a:t>1 arc-second</a:t>
                      </a:r>
                      <a:endParaRPr lang="en-US" sz="1900" dirty="0"/>
                    </a:p>
                  </a:txBody>
                  <a:tcPr/>
                </a:tc>
                <a:tc>
                  <a:txBody>
                    <a:bodyPr/>
                    <a:lstStyle/>
                    <a:p>
                      <a:r>
                        <a:rPr lang="en-US" sz="1900" dirty="0" smtClean="0"/>
                        <a:t>U.S.</a:t>
                      </a:r>
                      <a:r>
                        <a:rPr lang="en-US" sz="1900" baseline="0" dirty="0" smtClean="0"/>
                        <a:t> and </a:t>
                      </a:r>
                      <a:endParaRPr lang="en-US" sz="1900" dirty="0"/>
                    </a:p>
                  </a:txBody>
                  <a:tcPr/>
                </a:tc>
                <a:tc>
                  <a:txBody>
                    <a:bodyPr/>
                    <a:lstStyle/>
                    <a:p>
                      <a:r>
                        <a:rPr lang="en-US" sz="1900" dirty="0" smtClean="0"/>
                        <a:t>(.HGT)</a:t>
                      </a:r>
                    </a:p>
                  </a:txBody>
                  <a:tcPr/>
                </a:tc>
              </a:tr>
              <a:tr h="649176">
                <a:tc>
                  <a:txBody>
                    <a:bodyPr/>
                    <a:lstStyle/>
                    <a:p>
                      <a:r>
                        <a:rPr lang="en-US" sz="1900" dirty="0" smtClean="0"/>
                        <a:t>SRTM US 1 arc-second number</a:t>
                      </a:r>
                      <a:endParaRPr lang="en-US" sz="1900" dirty="0"/>
                    </a:p>
                  </a:txBody>
                  <a:tcPr/>
                </a:tc>
                <a:tc>
                  <a:txBody>
                    <a:bodyPr/>
                    <a:lstStyle/>
                    <a:p>
                      <a:r>
                        <a:rPr lang="en-US" sz="1900" dirty="0" smtClean="0"/>
                        <a:t>SRTMUS1n</a:t>
                      </a:r>
                      <a:endParaRPr lang="en-US" sz="1900" dirty="0"/>
                    </a:p>
                  </a:txBody>
                  <a:tcPr/>
                </a:tc>
                <a:tc>
                  <a:txBody>
                    <a:bodyPr/>
                    <a:lstStyle/>
                    <a:p>
                      <a:r>
                        <a:rPr lang="en-US" sz="1900" dirty="0" smtClean="0"/>
                        <a:t>1 arc-second</a:t>
                      </a:r>
                      <a:endParaRPr lang="en-US" sz="1900" dirty="0"/>
                    </a:p>
                  </a:txBody>
                  <a:tcPr/>
                </a:tc>
                <a:tc>
                  <a:txBody>
                    <a:bodyPr/>
                    <a:lstStyle/>
                    <a:p>
                      <a:r>
                        <a:rPr lang="en-US" sz="1900" dirty="0" smtClean="0"/>
                        <a:t>Territories</a:t>
                      </a:r>
                      <a:endParaRPr lang="en-US" sz="1900" dirty="0"/>
                    </a:p>
                  </a:txBody>
                  <a:tcPr/>
                </a:tc>
                <a:tc>
                  <a:txBody>
                    <a:bodyPr/>
                    <a:lstStyle/>
                    <a:p>
                      <a:r>
                        <a:rPr lang="en-US" sz="1900" dirty="0" smtClean="0"/>
                        <a:t>(.NUM)</a:t>
                      </a:r>
                    </a:p>
                  </a:txBody>
                  <a:tcPr/>
                </a:tc>
              </a:tr>
            </a:tbl>
          </a:graphicData>
        </a:graphic>
      </p:graphicFrame>
      <p:sp>
        <p:nvSpPr>
          <p:cNvPr id="6" name="Down Arrow 5"/>
          <p:cNvSpPr/>
          <p:nvPr/>
        </p:nvSpPr>
        <p:spPr bwMode="auto">
          <a:xfrm>
            <a:off x="6328933" y="2698710"/>
            <a:ext cx="773473" cy="1868381"/>
          </a:xfrm>
          <a:prstGeom prst="downArrow">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7" name="Picture 6"/>
          <p:cNvPicPr>
            <a:picLocks noChangeAspect="1"/>
          </p:cNvPicPr>
          <p:nvPr/>
        </p:nvPicPr>
        <p:blipFill>
          <a:blip r:embed="rId3"/>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3814847241"/>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208"/>
            <a:ext cx="8305800" cy="1143000"/>
          </a:xfrm>
        </p:spPr>
        <p:txBody>
          <a:bodyPr/>
          <a:lstStyle/>
          <a:p>
            <a:r>
              <a:rPr lang="en-US" dirty="0" smtClean="0"/>
              <a:t>NASA SRTM Version 3.0, Sampling Methods</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298" y="955113"/>
            <a:ext cx="6000984" cy="50237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87173" y="5008792"/>
            <a:ext cx="3645724" cy="400110"/>
          </a:xfrm>
          <a:prstGeom prst="rect">
            <a:avLst/>
          </a:prstGeom>
          <a:solidFill>
            <a:schemeClr val="bg1">
              <a:lumMod val="50000"/>
            </a:schemeClr>
          </a:solidFill>
          <a:ln>
            <a:solidFill>
              <a:schemeClr val="tx1"/>
            </a:solidFill>
          </a:ln>
        </p:spPr>
        <p:txBody>
          <a:bodyPr wrap="square" rtlCol="0">
            <a:spAutoFit/>
          </a:bodyPr>
          <a:lstStyle/>
          <a:p>
            <a:r>
              <a:rPr lang="en-US" sz="2000" b="1" dirty="0" smtClean="0">
                <a:latin typeface="+mn-lt"/>
              </a:rPr>
              <a:t>Global 3 arc-second sub-sampled</a:t>
            </a:r>
            <a:endParaRPr lang="en-US" sz="2000" b="1" dirty="0">
              <a:latin typeface="+mn-lt"/>
            </a:endParaRPr>
          </a:p>
        </p:txBody>
      </p:sp>
      <p:sp>
        <p:nvSpPr>
          <p:cNvPr id="6" name="TextBox 5"/>
          <p:cNvSpPr txBox="1"/>
          <p:nvPr/>
        </p:nvSpPr>
        <p:spPr>
          <a:xfrm>
            <a:off x="4232897" y="5495324"/>
            <a:ext cx="2430470" cy="400110"/>
          </a:xfrm>
          <a:prstGeom prst="rect">
            <a:avLst/>
          </a:prstGeom>
          <a:solidFill>
            <a:schemeClr val="bg1">
              <a:lumMod val="50000"/>
            </a:schemeClr>
          </a:solidFill>
          <a:ln>
            <a:solidFill>
              <a:schemeClr val="tx1"/>
            </a:solidFill>
          </a:ln>
        </p:spPr>
        <p:txBody>
          <a:bodyPr wrap="square" rtlCol="0">
            <a:spAutoFit/>
          </a:bodyPr>
          <a:lstStyle/>
          <a:p>
            <a:r>
              <a:rPr lang="en-US" sz="2000" b="1" dirty="0" smtClean="0">
                <a:latin typeface="+mn-lt"/>
              </a:rPr>
              <a:t>Global 3 arc-second</a:t>
            </a:r>
            <a:endParaRPr lang="en-US" sz="2000" b="1" dirty="0">
              <a:latin typeface="+mn-lt"/>
            </a:endParaRPr>
          </a:p>
        </p:txBody>
      </p:sp>
      <p:pic>
        <p:nvPicPr>
          <p:cNvPr id="7" name="Picture 6"/>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34346901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0482"/>
            <a:ext cx="8305800" cy="1143000"/>
          </a:xfrm>
        </p:spPr>
        <p:txBody>
          <a:bodyPr/>
          <a:lstStyle/>
          <a:p>
            <a:r>
              <a:rPr lang="en-US" dirty="0" smtClean="0"/>
              <a:t>SRTM Data Use Examples, Predicting Floods</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3566" y="962168"/>
            <a:ext cx="5540991" cy="505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98296" y="5091517"/>
            <a:ext cx="6980830" cy="923330"/>
          </a:xfrm>
          <a:prstGeom prst="rect">
            <a:avLst/>
          </a:prstGeom>
          <a:solidFill>
            <a:schemeClr val="bg2">
              <a:lumMod val="75000"/>
            </a:schemeClr>
          </a:solidFill>
          <a:ln w="38100">
            <a:solidFill>
              <a:schemeClr val="tx1">
                <a:lumMod val="85000"/>
                <a:lumOff val="15000"/>
              </a:schemeClr>
            </a:solidFill>
          </a:ln>
        </p:spPr>
        <p:txBody>
          <a:bodyPr wrap="square">
            <a:spAutoFit/>
          </a:bodyPr>
          <a:lstStyle/>
          <a:p>
            <a:pPr lvl="0" eaLnBrk="1" hangingPunct="1"/>
            <a:r>
              <a:rPr lang="en-US" sz="1800" dirty="0" err="1">
                <a:solidFill>
                  <a:schemeClr val="bg1"/>
                </a:solidFill>
                <a:latin typeface="Arial Narrow" panose="020B0606020202030204" pitchFamily="34" charset="0"/>
              </a:rPr>
              <a:t>Onwuteaka</a:t>
            </a:r>
            <a:r>
              <a:rPr lang="en-US" sz="1800" dirty="0">
                <a:solidFill>
                  <a:schemeClr val="bg1"/>
                </a:solidFill>
                <a:latin typeface="Arial Narrow" panose="020B0606020202030204" pitchFamily="34" charset="0"/>
              </a:rPr>
              <a:t>, </a:t>
            </a:r>
            <a:r>
              <a:rPr lang="en-US" sz="1800" dirty="0" smtClean="0">
                <a:solidFill>
                  <a:schemeClr val="bg1"/>
                </a:solidFill>
                <a:latin typeface="Arial Narrow" panose="020B0606020202030204" pitchFamily="34" charset="0"/>
              </a:rPr>
              <a:t>John, 2014, GIS </a:t>
            </a:r>
            <a:r>
              <a:rPr lang="en-US" sz="1800" dirty="0">
                <a:solidFill>
                  <a:schemeClr val="bg1"/>
                </a:solidFill>
                <a:latin typeface="Arial Narrow" panose="020B0606020202030204" pitchFamily="34" charset="0"/>
              </a:rPr>
              <a:t>Modeling of Flooding Exposure in Nigerian Coastal Areas from Sea Level </a:t>
            </a:r>
            <a:r>
              <a:rPr lang="en-US" sz="1800" dirty="0" smtClean="0">
                <a:solidFill>
                  <a:schemeClr val="bg1"/>
                </a:solidFill>
                <a:latin typeface="Arial Narrow" panose="020B0606020202030204" pitchFamily="34" charset="0"/>
              </a:rPr>
              <a:t>Rise</a:t>
            </a:r>
            <a:r>
              <a:rPr lang="en-US" sz="1800" dirty="0">
                <a:solidFill>
                  <a:schemeClr val="bg1"/>
                </a:solidFill>
                <a:latin typeface="Arial Narrow" panose="020B0606020202030204" pitchFamily="34" charset="0"/>
              </a:rPr>
              <a:t>:</a:t>
            </a:r>
            <a:r>
              <a:rPr lang="en-US" sz="1800" dirty="0" smtClean="0">
                <a:solidFill>
                  <a:schemeClr val="bg1"/>
                </a:solidFill>
                <a:latin typeface="Arial Narrow" panose="020B0606020202030204" pitchFamily="34" charset="0"/>
              </a:rPr>
              <a:t> Journal of Environment and Earth Science, v. 4</a:t>
            </a:r>
            <a:r>
              <a:rPr lang="en-US" sz="1800" dirty="0">
                <a:solidFill>
                  <a:schemeClr val="bg1"/>
                </a:solidFill>
                <a:latin typeface="Arial Narrow" panose="020B0606020202030204" pitchFamily="34" charset="0"/>
              </a:rPr>
              <a:t>, no. </a:t>
            </a:r>
            <a:r>
              <a:rPr lang="en-US" sz="1800" dirty="0" smtClean="0">
                <a:solidFill>
                  <a:schemeClr val="bg1"/>
                </a:solidFill>
                <a:latin typeface="Arial Narrow" panose="020B0606020202030204" pitchFamily="34" charset="0"/>
              </a:rPr>
              <a:t>12, p. 81-94.</a:t>
            </a:r>
            <a:endParaRPr lang="en-US" sz="1800" dirty="0">
              <a:solidFill>
                <a:schemeClr val="bg1"/>
              </a:solidFill>
              <a:latin typeface="Arial Narrow" panose="020B060602020203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60575615"/>
              </p:ext>
            </p:extLst>
          </p:nvPr>
        </p:nvGraphicFramePr>
        <p:xfrm>
          <a:off x="494388" y="962855"/>
          <a:ext cx="6096000" cy="2865120"/>
        </p:xfrm>
        <a:graphic>
          <a:graphicData uri="http://schemas.openxmlformats.org/drawingml/2006/table">
            <a:tbl>
              <a:tblPr firstRow="1" bandRow="1">
                <a:effectLst>
                  <a:outerShdw blurRad="50800" dist="38100" dir="10800000" algn="r" rotWithShape="0">
                    <a:prstClr val="black">
                      <a:alpha val="40000"/>
                    </a:prstClr>
                  </a:outerShdw>
                </a:effectLst>
                <a:tableStyleId>{D7AC3CCA-C797-4891-BE02-D94E43425B78}</a:tableStyleId>
              </a:tblPr>
              <a:tblGrid>
                <a:gridCol w="3143534"/>
                <a:gridCol w="2952466"/>
              </a:tblGrid>
              <a:tr h="508531">
                <a:tc>
                  <a:txBody>
                    <a:bodyPr/>
                    <a:lstStyle/>
                    <a:p>
                      <a:r>
                        <a:rPr lang="en-US" dirty="0" smtClean="0"/>
                        <a:t>Sea Level Rise Scenarios (meters)</a:t>
                      </a:r>
                      <a:endParaRPr lang="en-US" dirty="0"/>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dirty="0" smtClean="0"/>
                        <a:t>Affected Local Government Areas</a:t>
                      </a:r>
                      <a:endParaRPr lang="en-US" dirty="0"/>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r>
              <a:tr h="370840">
                <a:tc>
                  <a:txBody>
                    <a:bodyPr/>
                    <a:lstStyle/>
                    <a:p>
                      <a:r>
                        <a:rPr lang="en-US" dirty="0" smtClean="0"/>
                        <a:t>1</a:t>
                      </a:r>
                      <a:endParaRPr lang="en-US" dirty="0"/>
                    </a:p>
                  </a:txBody>
                  <a:tcPr>
                    <a:lnL w="38100" cap="flat" cmpd="sng" algn="ctr">
                      <a:solidFill>
                        <a:schemeClr val="tx1"/>
                      </a:solidFill>
                      <a:prstDash val="solid"/>
                      <a:round/>
                      <a:headEnd type="none" w="med" len="med"/>
                      <a:tailEnd type="none" w="med" len="med"/>
                    </a:lnL>
                  </a:tcPr>
                </a:tc>
                <a:tc>
                  <a:txBody>
                    <a:bodyPr/>
                    <a:lstStyle/>
                    <a:p>
                      <a:r>
                        <a:rPr lang="en-US" dirty="0" smtClean="0"/>
                        <a:t>10</a:t>
                      </a:r>
                      <a:endParaRPr lang="en-US" dirty="0"/>
                    </a:p>
                  </a:txBody>
                  <a:tcPr>
                    <a:lnR w="38100" cap="flat" cmpd="sng" algn="ctr">
                      <a:solidFill>
                        <a:schemeClr val="tx1"/>
                      </a:solidFill>
                      <a:prstDash val="solid"/>
                      <a:round/>
                      <a:headEnd type="none" w="med" len="med"/>
                      <a:tailEnd type="none" w="med" len="med"/>
                    </a:lnR>
                  </a:tcPr>
                </a:tc>
              </a:tr>
              <a:tr h="370840">
                <a:tc>
                  <a:txBody>
                    <a:bodyPr/>
                    <a:lstStyle/>
                    <a:p>
                      <a:r>
                        <a:rPr lang="en-US" dirty="0" smtClean="0"/>
                        <a:t>2</a:t>
                      </a:r>
                      <a:endParaRPr lang="en-US" dirty="0"/>
                    </a:p>
                  </a:txBody>
                  <a:tcPr>
                    <a:lnL w="38100" cap="flat" cmpd="sng" algn="ctr">
                      <a:solidFill>
                        <a:schemeClr val="tx1"/>
                      </a:solidFill>
                      <a:prstDash val="solid"/>
                      <a:round/>
                      <a:headEnd type="none" w="med" len="med"/>
                      <a:tailEnd type="none" w="med" len="med"/>
                    </a:lnL>
                  </a:tcPr>
                </a:tc>
                <a:tc>
                  <a:txBody>
                    <a:bodyPr/>
                    <a:lstStyle/>
                    <a:p>
                      <a:r>
                        <a:rPr lang="en-US" dirty="0" smtClean="0"/>
                        <a:t>12</a:t>
                      </a:r>
                      <a:endParaRPr lang="en-US" dirty="0"/>
                    </a:p>
                  </a:txBody>
                  <a:tcPr>
                    <a:lnR w="38100" cap="flat" cmpd="sng" algn="ctr">
                      <a:solidFill>
                        <a:schemeClr val="tx1"/>
                      </a:solidFill>
                      <a:prstDash val="solid"/>
                      <a:round/>
                      <a:headEnd type="none" w="med" len="med"/>
                      <a:tailEnd type="none" w="med" len="med"/>
                    </a:lnR>
                  </a:tcPr>
                </a:tc>
              </a:tr>
              <a:tr h="370840">
                <a:tc>
                  <a:txBody>
                    <a:bodyPr/>
                    <a:lstStyle/>
                    <a:p>
                      <a:r>
                        <a:rPr lang="en-US" dirty="0" smtClean="0"/>
                        <a:t>3</a:t>
                      </a:r>
                      <a:endParaRPr lang="en-US" dirty="0"/>
                    </a:p>
                  </a:txBody>
                  <a:tcPr>
                    <a:lnL w="38100" cap="flat" cmpd="sng" algn="ctr">
                      <a:solidFill>
                        <a:schemeClr val="tx1"/>
                      </a:solidFill>
                      <a:prstDash val="solid"/>
                      <a:round/>
                      <a:headEnd type="none" w="med" len="med"/>
                      <a:tailEnd type="none" w="med" len="med"/>
                    </a:lnL>
                  </a:tcPr>
                </a:tc>
                <a:tc>
                  <a:txBody>
                    <a:bodyPr/>
                    <a:lstStyle/>
                    <a:p>
                      <a:r>
                        <a:rPr lang="en-US" dirty="0" smtClean="0"/>
                        <a:t>12</a:t>
                      </a:r>
                      <a:endParaRPr lang="en-US" dirty="0"/>
                    </a:p>
                  </a:txBody>
                  <a:tcPr>
                    <a:lnR w="38100" cap="flat" cmpd="sng" algn="ctr">
                      <a:solidFill>
                        <a:schemeClr val="tx1"/>
                      </a:solidFill>
                      <a:prstDash val="solid"/>
                      <a:round/>
                      <a:headEnd type="none" w="med" len="med"/>
                      <a:tailEnd type="none" w="med" len="med"/>
                    </a:lnR>
                  </a:tcPr>
                </a:tc>
              </a:tr>
              <a:tr h="370840">
                <a:tc>
                  <a:txBody>
                    <a:bodyPr/>
                    <a:lstStyle/>
                    <a:p>
                      <a:r>
                        <a:rPr lang="en-US" dirty="0" smtClean="0"/>
                        <a:t>4</a:t>
                      </a:r>
                      <a:endParaRPr lang="en-US" dirty="0"/>
                    </a:p>
                  </a:txBody>
                  <a:tcPr>
                    <a:lnL w="38100" cap="flat" cmpd="sng" algn="ctr">
                      <a:solidFill>
                        <a:schemeClr val="tx1"/>
                      </a:solidFill>
                      <a:prstDash val="solid"/>
                      <a:round/>
                      <a:headEnd type="none" w="med" len="med"/>
                      <a:tailEnd type="none" w="med" len="med"/>
                    </a:lnL>
                  </a:tcPr>
                </a:tc>
                <a:tc>
                  <a:txBody>
                    <a:bodyPr/>
                    <a:lstStyle/>
                    <a:p>
                      <a:r>
                        <a:rPr lang="en-US" dirty="0" smtClean="0"/>
                        <a:t>13</a:t>
                      </a:r>
                      <a:endParaRPr lang="en-US" dirty="0"/>
                    </a:p>
                  </a:txBody>
                  <a:tcPr>
                    <a:lnR w="38100" cap="flat" cmpd="sng" algn="ctr">
                      <a:solidFill>
                        <a:schemeClr val="tx1"/>
                      </a:solidFill>
                      <a:prstDash val="solid"/>
                      <a:round/>
                      <a:headEnd type="none" w="med" len="med"/>
                      <a:tailEnd type="none" w="med" len="med"/>
                    </a:lnR>
                  </a:tcPr>
                </a:tc>
              </a:tr>
              <a:tr h="370840">
                <a:tc>
                  <a:txBody>
                    <a:bodyPr/>
                    <a:lstStyle/>
                    <a:p>
                      <a:r>
                        <a:rPr lang="en-US" dirty="0" smtClean="0"/>
                        <a:t>5</a:t>
                      </a:r>
                      <a:endParaRPr lang="en-US" dirty="0"/>
                    </a:p>
                  </a:txBody>
                  <a:tcPr>
                    <a:lnL w="38100" cap="flat" cmpd="sng" algn="ctr">
                      <a:solidFill>
                        <a:schemeClr val="tx1"/>
                      </a:solidFill>
                      <a:prstDash val="solid"/>
                      <a:round/>
                      <a:headEnd type="none" w="med" len="med"/>
                      <a:tailEnd type="none" w="med" len="med"/>
                    </a:lnL>
                  </a:tcPr>
                </a:tc>
                <a:tc>
                  <a:txBody>
                    <a:bodyPr/>
                    <a:lstStyle/>
                    <a:p>
                      <a:r>
                        <a:rPr lang="en-US" dirty="0" smtClean="0"/>
                        <a:t>13</a:t>
                      </a:r>
                      <a:endParaRPr lang="en-US" dirty="0"/>
                    </a:p>
                  </a:txBody>
                  <a:tcPr>
                    <a:lnR w="38100" cap="flat" cmpd="sng" algn="ctr">
                      <a:solidFill>
                        <a:schemeClr val="tx1"/>
                      </a:solidFill>
                      <a:prstDash val="solid"/>
                      <a:round/>
                      <a:headEnd type="none" w="med" len="med"/>
                      <a:tailEnd type="none" w="med" len="med"/>
                    </a:lnR>
                  </a:tcPr>
                </a:tc>
              </a:tr>
              <a:tr h="370840">
                <a:tc>
                  <a:txBody>
                    <a:bodyPr/>
                    <a:lstStyle/>
                    <a:p>
                      <a:r>
                        <a:rPr lang="en-US" dirty="0" smtClean="0"/>
                        <a:t>13</a:t>
                      </a:r>
                      <a:endParaRPr lang="en-US" dirty="0"/>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dirty="0" smtClean="0"/>
                        <a:t>22</a:t>
                      </a:r>
                      <a:endParaRPr lang="en-US" dirty="0"/>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35422685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306510"/>
            <a:ext cx="8305800" cy="1143000"/>
          </a:xfrm>
        </p:spPr>
        <p:txBody>
          <a:bodyPr/>
          <a:lstStyle/>
          <a:p>
            <a:r>
              <a:rPr lang="en-US" sz="3200" dirty="0" smtClean="0"/>
              <a:t>SRTM Data Use Examples, Measure Mangrove Height and Biomass</a:t>
            </a:r>
            <a:endParaRPr lang="en-US" sz="32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693" y="1463159"/>
            <a:ext cx="5020740" cy="4165927"/>
          </a:xfrm>
          <a:prstGeom prst="rect">
            <a:avLst/>
          </a:prstGeom>
          <a:noFill/>
          <a:ln w="38100">
            <a:solidFill>
              <a:schemeClr val="tx1">
                <a:lumMod val="85000"/>
                <a:lumOff val="1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18660" y="1493981"/>
            <a:ext cx="5084447" cy="4409364"/>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80157" y="5027197"/>
            <a:ext cx="6980830" cy="923330"/>
          </a:xfrm>
          <a:prstGeom prst="rect">
            <a:avLst/>
          </a:prstGeom>
          <a:solidFill>
            <a:schemeClr val="bg2">
              <a:lumMod val="75000"/>
            </a:schemeClr>
          </a:solidFill>
          <a:ln w="38100">
            <a:solidFill>
              <a:schemeClr val="tx1">
                <a:lumMod val="85000"/>
                <a:lumOff val="15000"/>
              </a:schemeClr>
            </a:solidFill>
          </a:ln>
        </p:spPr>
        <p:txBody>
          <a:bodyPr wrap="square">
            <a:spAutoFit/>
          </a:bodyPr>
          <a:lstStyle/>
          <a:p>
            <a:pPr lvl="0" eaLnBrk="1" hangingPunct="1"/>
            <a:r>
              <a:rPr lang="en-US" sz="1800" dirty="0" err="1" smtClean="0">
                <a:solidFill>
                  <a:schemeClr val="bg1"/>
                </a:solidFill>
                <a:latin typeface="Arial Narrow" panose="020B0606020202030204" pitchFamily="34" charset="0"/>
              </a:rPr>
              <a:t>Simard</a:t>
            </a:r>
            <a:r>
              <a:rPr lang="en-US" sz="1800" dirty="0" smtClean="0">
                <a:solidFill>
                  <a:schemeClr val="bg1"/>
                </a:solidFill>
                <a:latin typeface="Arial Narrow" panose="020B0606020202030204" pitchFamily="34" charset="0"/>
              </a:rPr>
              <a:t>, Marc and others, 2006, Mapping Height and Biomass of Mangrove Forests in Everglades National Park with SRTM Elevation Data</a:t>
            </a:r>
            <a:r>
              <a:rPr lang="en-US" sz="1800" dirty="0">
                <a:solidFill>
                  <a:schemeClr val="bg1"/>
                </a:solidFill>
                <a:latin typeface="Arial Narrow" panose="020B0606020202030204" pitchFamily="34" charset="0"/>
              </a:rPr>
              <a:t>:</a:t>
            </a:r>
            <a:r>
              <a:rPr lang="en-US" sz="1800" dirty="0" smtClean="0">
                <a:solidFill>
                  <a:schemeClr val="bg1"/>
                </a:solidFill>
                <a:latin typeface="Arial Narrow" panose="020B0606020202030204" pitchFamily="34" charset="0"/>
              </a:rPr>
              <a:t> PE&amp;RS v. 72, no.3, p. 299-311.</a:t>
            </a:r>
            <a:endParaRPr lang="en-US" sz="1800" dirty="0">
              <a:solidFill>
                <a:schemeClr val="bg1"/>
              </a:solidFill>
              <a:latin typeface="Arial Narrow" panose="020B0606020202030204" pitchFamily="34" charset="0"/>
            </a:endParaRPr>
          </a:p>
        </p:txBody>
      </p:sp>
      <p:pic>
        <p:nvPicPr>
          <p:cNvPr id="7" name="Picture 6"/>
          <p:cNvPicPr>
            <a:picLocks noChangeAspect="1"/>
          </p:cNvPicPr>
          <p:nvPr/>
        </p:nvPicPr>
        <p:blipFill>
          <a:blip r:embed="rId5"/>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9415137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80482"/>
            <a:ext cx="8305800" cy="1143000"/>
          </a:xfrm>
        </p:spPr>
        <p:txBody>
          <a:bodyPr/>
          <a:lstStyle/>
          <a:p>
            <a:r>
              <a:rPr lang="en-US" dirty="0" smtClean="0"/>
              <a:t>Web-Enabled Landsat Data (WELD) Overview</a:t>
            </a:r>
            <a:endParaRPr lang="en-US" dirty="0"/>
          </a:p>
        </p:txBody>
      </p:sp>
      <p:sp>
        <p:nvSpPr>
          <p:cNvPr id="3" name="Content Placeholder 2"/>
          <p:cNvSpPr>
            <a:spLocks noGrp="1"/>
          </p:cNvSpPr>
          <p:nvPr>
            <p:ph idx="1"/>
          </p:nvPr>
        </p:nvSpPr>
        <p:spPr>
          <a:xfrm>
            <a:off x="381000" y="1003104"/>
            <a:ext cx="8489868" cy="2326943"/>
          </a:xfrm>
        </p:spPr>
        <p:txBody>
          <a:bodyPr/>
          <a:lstStyle/>
          <a:p>
            <a:r>
              <a:rPr lang="en-US" sz="2400" dirty="0"/>
              <a:t>Generate “seamless” consistent </a:t>
            </a:r>
            <a:r>
              <a:rPr lang="en-US" sz="2400" dirty="0" smtClean="0"/>
              <a:t>mosaicked </a:t>
            </a:r>
            <a:r>
              <a:rPr lang="en-US" sz="2400" dirty="0"/>
              <a:t>Landsat Enhanced Thematic Mapper Plus (ETM+) </a:t>
            </a:r>
          </a:p>
          <a:p>
            <a:r>
              <a:rPr lang="en-US" sz="2400" dirty="0" smtClean="0"/>
              <a:t>Landsat ETM+ Level 1 Terrain (L1T)  acquisitions </a:t>
            </a:r>
          </a:p>
          <a:p>
            <a:r>
              <a:rPr lang="en-US" sz="2400" dirty="0" smtClean="0"/>
              <a:t>Cover </a:t>
            </a:r>
            <a:r>
              <a:rPr lang="en-US" sz="2400" dirty="0"/>
              <a:t>the Continental U.S. </a:t>
            </a:r>
            <a:r>
              <a:rPr lang="en-US" sz="2400" dirty="0" smtClean="0"/>
              <a:t>(CONUS) and Alaska from 2003—2012 </a:t>
            </a:r>
            <a:endParaRPr lang="en-US" sz="2400" dirty="0"/>
          </a:p>
          <a:p>
            <a:r>
              <a:rPr lang="en-US" sz="2400" dirty="0" smtClean="0"/>
              <a:t>Are </a:t>
            </a:r>
            <a:r>
              <a:rPr lang="en-US" sz="2400" dirty="0"/>
              <a:t>pre-processed and ready to use</a:t>
            </a:r>
          </a:p>
          <a:p>
            <a:endParaRPr lang="en-US" sz="24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7" y="3153873"/>
            <a:ext cx="5337411" cy="2831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2251735845"/>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944" y="81242"/>
            <a:ext cx="8305800" cy="1143000"/>
          </a:xfrm>
        </p:spPr>
        <p:txBody>
          <a:bodyPr/>
          <a:lstStyle/>
          <a:p>
            <a:r>
              <a:rPr lang="en-US" dirty="0" smtClean="0"/>
              <a:t>WELD, Input Data Landsat ETM+ L1T</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327" y="1045984"/>
            <a:ext cx="6267450" cy="485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70731592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96" y="70208"/>
            <a:ext cx="8305800" cy="1143000"/>
          </a:xfrm>
        </p:spPr>
        <p:txBody>
          <a:bodyPr/>
          <a:lstStyle/>
          <a:p>
            <a:r>
              <a:rPr lang="en-US" dirty="0" smtClean="0"/>
              <a:t>WELD, Processing </a:t>
            </a:r>
            <a:endParaRPr lang="en-US" dirty="0"/>
          </a:p>
        </p:txBody>
      </p:sp>
      <p:sp>
        <p:nvSpPr>
          <p:cNvPr id="6" name="Flowchart: Data 5"/>
          <p:cNvSpPr/>
          <p:nvPr/>
        </p:nvSpPr>
        <p:spPr>
          <a:xfrm>
            <a:off x="486902" y="1198966"/>
            <a:ext cx="2564696" cy="1214320"/>
          </a:xfrm>
          <a:prstGeom prst="flowChartInputOutput">
            <a:avLst/>
          </a:prstGeom>
          <a:solidFill>
            <a:schemeClr val="tx1">
              <a:lumMod val="75000"/>
              <a:lumOff val="2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rPr>
              <a:t>Digital Numbers</a:t>
            </a:r>
            <a:endParaRPr lang="en-US" sz="2000" b="1" dirty="0">
              <a:effectLst/>
            </a:endParaRPr>
          </a:p>
        </p:txBody>
      </p:sp>
      <p:sp>
        <p:nvSpPr>
          <p:cNvPr id="7" name="Flowchart: Data 6"/>
          <p:cNvSpPr/>
          <p:nvPr/>
        </p:nvSpPr>
        <p:spPr>
          <a:xfrm>
            <a:off x="5648247" y="1204611"/>
            <a:ext cx="2564696" cy="1214320"/>
          </a:xfrm>
          <a:prstGeom prst="flowChartInputOutput">
            <a:avLst/>
          </a:prstGeom>
          <a:solidFill>
            <a:schemeClr val="tx2">
              <a:lumMod val="60000"/>
              <a:lumOff val="4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effectLst/>
              </a:rPr>
              <a:t>Spectral Radiance</a:t>
            </a:r>
            <a:endParaRPr lang="en-US" sz="2000" b="1" dirty="0">
              <a:effectLst/>
            </a:endParaRPr>
          </a:p>
        </p:txBody>
      </p:sp>
      <p:sp>
        <p:nvSpPr>
          <p:cNvPr id="8" name="Flowchart: Data 7"/>
          <p:cNvSpPr/>
          <p:nvPr/>
        </p:nvSpPr>
        <p:spPr>
          <a:xfrm>
            <a:off x="4049791" y="4774616"/>
            <a:ext cx="2320101" cy="1214320"/>
          </a:xfrm>
          <a:prstGeom prst="flowChartInputOutput">
            <a:avLst/>
          </a:prstGeom>
          <a:solidFill>
            <a:schemeClr val="accent3">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effectLst/>
              </a:rPr>
              <a:t>Top-of –Atmosphere Reflectance (</a:t>
            </a:r>
            <a:r>
              <a:rPr lang="en-US" sz="1800" b="1" dirty="0" err="1" smtClean="0">
                <a:effectLst/>
              </a:rPr>
              <a:t>unitless</a:t>
            </a:r>
            <a:r>
              <a:rPr lang="en-US" sz="1800" b="1" dirty="0" smtClean="0">
                <a:effectLst/>
              </a:rPr>
              <a:t>)</a:t>
            </a:r>
            <a:endParaRPr lang="en-US" sz="1800" b="1" dirty="0">
              <a:effectLst/>
            </a:endParaRPr>
          </a:p>
        </p:txBody>
      </p:sp>
      <p:sp>
        <p:nvSpPr>
          <p:cNvPr id="9" name="Flowchart: Data 8"/>
          <p:cNvSpPr/>
          <p:nvPr/>
        </p:nvSpPr>
        <p:spPr>
          <a:xfrm>
            <a:off x="6271106" y="4774616"/>
            <a:ext cx="2320101" cy="1214320"/>
          </a:xfrm>
          <a:prstGeom prst="flowChartInputOutput">
            <a:avLst/>
          </a:prstGeom>
          <a:solidFill>
            <a:schemeClr val="accent3">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effectLst/>
              </a:rPr>
              <a:t>Brightness Temperature</a:t>
            </a:r>
          </a:p>
          <a:p>
            <a:pPr algn="ctr"/>
            <a:r>
              <a:rPr lang="en-US" sz="1800" b="1" dirty="0" smtClean="0">
                <a:effectLst/>
              </a:rPr>
              <a:t>(K)</a:t>
            </a:r>
            <a:endParaRPr lang="en-US" sz="1800" b="1" dirty="0">
              <a:effectLst/>
            </a:endParaRPr>
          </a:p>
        </p:txBody>
      </p:sp>
      <p:cxnSp>
        <p:nvCxnSpPr>
          <p:cNvPr id="10" name="Straight Arrow Connector 9"/>
          <p:cNvCxnSpPr>
            <a:stCxn id="6" idx="5"/>
          </p:cNvCxnSpPr>
          <p:nvPr/>
        </p:nvCxnSpPr>
        <p:spPr>
          <a:xfrm>
            <a:off x="2795128" y="1806126"/>
            <a:ext cx="488550" cy="0"/>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7" idx="2"/>
          </p:cNvCxnSpPr>
          <p:nvPr/>
        </p:nvCxnSpPr>
        <p:spPr>
          <a:xfrm flipV="1">
            <a:off x="5187027" y="1811771"/>
            <a:ext cx="717690" cy="23434"/>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335160" y="2431879"/>
            <a:ext cx="1098754" cy="1035205"/>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433913" y="2442365"/>
            <a:ext cx="1173600" cy="1024719"/>
          </a:xfrm>
          <a:prstGeom prst="straightConnector1">
            <a:avLst/>
          </a:prstGeom>
          <a:ln w="762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8" idx="1"/>
          </p:cNvCxnSpPr>
          <p:nvPr/>
        </p:nvCxnSpPr>
        <p:spPr>
          <a:xfrm flipH="1">
            <a:off x="5209842" y="4410059"/>
            <a:ext cx="6752" cy="3645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428845" y="4384655"/>
            <a:ext cx="538" cy="389961"/>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1019" y="3467084"/>
            <a:ext cx="2324100"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3357680" y="1303940"/>
            <a:ext cx="1829347" cy="1015663"/>
          </a:xfrm>
          <a:prstGeom prst="rect">
            <a:avLst/>
          </a:prstGeom>
          <a:solidFill>
            <a:schemeClr val="bg1"/>
          </a:solidFill>
        </p:spPr>
        <p:txBody>
          <a:bodyPr wrap="square" rtlCol="0">
            <a:spAutoFit/>
          </a:bodyPr>
          <a:lstStyle/>
          <a:p>
            <a:r>
              <a:rPr lang="en-US" sz="2000" i="1" dirty="0">
                <a:effectLst/>
                <a:latin typeface="+mn-lt"/>
              </a:rPr>
              <a:t>s</a:t>
            </a:r>
            <a:r>
              <a:rPr lang="en-US" sz="2000" i="1" dirty="0" smtClean="0">
                <a:effectLst/>
                <a:latin typeface="+mn-lt"/>
              </a:rPr>
              <a:t>cene-specific sensor gain and bias coefficients</a:t>
            </a:r>
            <a:endParaRPr lang="en-US" sz="2000" i="1" dirty="0">
              <a:effectLst/>
              <a:latin typeface="+mn-lt"/>
            </a:endParaRPr>
          </a:p>
        </p:txBody>
      </p: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426" y="3548860"/>
            <a:ext cx="2162175" cy="86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483416" y="2594155"/>
            <a:ext cx="1651578" cy="400110"/>
          </a:xfrm>
          <a:prstGeom prst="rect">
            <a:avLst/>
          </a:prstGeom>
          <a:noFill/>
        </p:spPr>
        <p:txBody>
          <a:bodyPr wrap="square" rtlCol="0">
            <a:spAutoFit/>
          </a:bodyPr>
          <a:lstStyle/>
          <a:p>
            <a:r>
              <a:rPr lang="en-US" sz="2000" b="1" dirty="0" smtClean="0">
                <a:solidFill>
                  <a:schemeClr val="bg1"/>
                </a:solidFill>
                <a:latin typeface="+mn-lt"/>
              </a:rPr>
              <a:t>Reflective</a:t>
            </a:r>
            <a:endParaRPr lang="en-US" sz="2000" b="1" dirty="0">
              <a:solidFill>
                <a:schemeClr val="bg1"/>
              </a:solidFill>
              <a:latin typeface="+mn-lt"/>
            </a:endParaRPr>
          </a:p>
        </p:txBody>
      </p:sp>
      <p:sp>
        <p:nvSpPr>
          <p:cNvPr id="20" name="TextBox 19"/>
          <p:cNvSpPr txBox="1"/>
          <p:nvPr/>
        </p:nvSpPr>
        <p:spPr>
          <a:xfrm>
            <a:off x="6941627" y="2575739"/>
            <a:ext cx="2812262" cy="400110"/>
          </a:xfrm>
          <a:prstGeom prst="rect">
            <a:avLst/>
          </a:prstGeom>
          <a:noFill/>
        </p:spPr>
        <p:txBody>
          <a:bodyPr wrap="square" rtlCol="0">
            <a:spAutoFit/>
          </a:bodyPr>
          <a:lstStyle/>
          <a:p>
            <a:r>
              <a:rPr lang="en-US" sz="2000" b="1" dirty="0" smtClean="0">
                <a:solidFill>
                  <a:schemeClr val="bg1"/>
                </a:solidFill>
                <a:latin typeface="+mn-lt"/>
              </a:rPr>
              <a:t>Thermal</a:t>
            </a:r>
            <a:endParaRPr lang="en-US" sz="2000" b="1" dirty="0">
              <a:solidFill>
                <a:schemeClr val="bg1"/>
              </a:solidFill>
              <a:latin typeface="+mn-lt"/>
            </a:endParaRPr>
          </a:p>
        </p:txBody>
      </p:sp>
      <p:sp>
        <p:nvSpPr>
          <p:cNvPr id="22" name="Flowchart: Data 21"/>
          <p:cNvSpPr/>
          <p:nvPr/>
        </p:nvSpPr>
        <p:spPr>
          <a:xfrm>
            <a:off x="486901" y="4774616"/>
            <a:ext cx="2320101" cy="1214320"/>
          </a:xfrm>
          <a:prstGeom prst="flowChartInputOutput">
            <a:avLst/>
          </a:prstGeom>
          <a:solidFill>
            <a:schemeClr val="accent3">
              <a:lumMod val="5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effectLst/>
              </a:rPr>
              <a:t>Normalized Difference Vegetation Index</a:t>
            </a:r>
            <a:endParaRPr lang="en-US" sz="1800" b="1" dirty="0">
              <a:effectLst/>
            </a:endParaRPr>
          </a:p>
        </p:txBody>
      </p:sp>
      <p:cxnSp>
        <p:nvCxnSpPr>
          <p:cNvPr id="25" name="Straight Arrow Connector 24"/>
          <p:cNvCxnSpPr>
            <a:stCxn id="8" idx="2"/>
          </p:cNvCxnSpPr>
          <p:nvPr/>
        </p:nvCxnSpPr>
        <p:spPr>
          <a:xfrm flipH="1">
            <a:off x="2494796" y="5381776"/>
            <a:ext cx="1787005" cy="2"/>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75918" y="4894889"/>
            <a:ext cx="1256066" cy="707886"/>
          </a:xfrm>
          <a:prstGeom prst="rect">
            <a:avLst/>
          </a:prstGeom>
          <a:solidFill>
            <a:schemeClr val="bg1"/>
          </a:solidFill>
        </p:spPr>
        <p:txBody>
          <a:bodyPr wrap="square" rtlCol="0">
            <a:spAutoFit/>
          </a:bodyPr>
          <a:lstStyle/>
          <a:p>
            <a:r>
              <a:rPr lang="en-US" sz="2000" i="1" dirty="0" smtClean="0">
                <a:solidFill>
                  <a:schemeClr val="tx1"/>
                </a:solidFill>
                <a:effectLst/>
                <a:latin typeface="+mn-lt"/>
              </a:rPr>
              <a:t>NIR-RED / </a:t>
            </a:r>
          </a:p>
          <a:p>
            <a:r>
              <a:rPr lang="en-US" sz="2000" i="1" dirty="0" smtClean="0">
                <a:solidFill>
                  <a:schemeClr val="tx1"/>
                </a:solidFill>
                <a:effectLst/>
                <a:latin typeface="+mn-lt"/>
              </a:rPr>
              <a:t>NIR + RED</a:t>
            </a:r>
          </a:p>
        </p:txBody>
      </p:sp>
      <p:pic>
        <p:nvPicPr>
          <p:cNvPr id="21" name="Picture 20"/>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2537557566"/>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96" y="70208"/>
            <a:ext cx="8305800" cy="1143000"/>
          </a:xfrm>
        </p:spPr>
        <p:txBody>
          <a:bodyPr/>
          <a:lstStyle/>
          <a:p>
            <a:r>
              <a:rPr lang="en-US" dirty="0" smtClean="0"/>
              <a:t>WELD, </a:t>
            </a:r>
            <a:r>
              <a:rPr lang="en-US" dirty="0" err="1" smtClean="0"/>
              <a:t>Reprojected</a:t>
            </a:r>
            <a:r>
              <a:rPr lang="en-US" dirty="0" smtClean="0"/>
              <a:t> and Tiled</a:t>
            </a:r>
            <a:endParaRPr lang="en-US" dirty="0"/>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0083" y="3586349"/>
            <a:ext cx="2598796" cy="201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8363" y="3572911"/>
            <a:ext cx="3038453" cy="2024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269" y="3574475"/>
            <a:ext cx="2458095" cy="2024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bwMode="auto">
          <a:xfrm>
            <a:off x="381000" y="1216854"/>
            <a:ext cx="8489868" cy="2326943"/>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marL="457200" indent="-457200" algn="l" rtl="0" eaLnBrk="0" fontAlgn="base" hangingPunct="0">
              <a:spcBef>
                <a:spcPct val="20000"/>
              </a:spcBef>
              <a:spcAft>
                <a:spcPct val="0"/>
              </a:spcAft>
              <a:buClr>
                <a:srgbClr val="FFC000"/>
              </a:buClr>
              <a:buSzPct val="125000"/>
              <a:buFont typeface="Arial"/>
              <a:buChar char="•"/>
              <a:defRPr sz="2800" b="1">
                <a:solidFill>
                  <a:schemeClr val="bg1"/>
                </a:solidFill>
                <a:latin typeface="+mn-lt"/>
                <a:ea typeface="ＭＳ Ｐゴシック" charset="-128"/>
                <a:cs typeface="ＭＳ Ｐゴシック" charset="-128"/>
              </a:defRPr>
            </a:lvl1pPr>
            <a:lvl2pPr marL="800100" indent="-342900" algn="l" rtl="0" eaLnBrk="0" fontAlgn="base" hangingPunct="0">
              <a:spcBef>
                <a:spcPct val="20000"/>
              </a:spcBef>
              <a:spcAft>
                <a:spcPct val="0"/>
              </a:spcAft>
              <a:buClr>
                <a:srgbClr val="FFC000"/>
              </a:buClr>
              <a:buSzPct val="125000"/>
              <a:buFont typeface="Arial"/>
              <a:buChar char="•"/>
              <a:defRPr sz="2400" b="1">
                <a:solidFill>
                  <a:schemeClr val="bg1"/>
                </a:solidFill>
                <a:latin typeface="+mn-lt"/>
                <a:ea typeface="ＭＳ Ｐゴシック" charset="-128"/>
              </a:defRPr>
            </a:lvl2pPr>
            <a:lvl3pPr marL="1257300" indent="-342900" algn="l" rtl="0" eaLnBrk="0" fontAlgn="base" hangingPunct="0">
              <a:spcBef>
                <a:spcPct val="20000"/>
              </a:spcBef>
              <a:spcAft>
                <a:spcPct val="0"/>
              </a:spcAft>
              <a:buClr>
                <a:srgbClr val="FFC000"/>
              </a:buClr>
              <a:buSzPct val="125000"/>
              <a:buFont typeface="Arial"/>
              <a:buChar char="•"/>
              <a:defRPr sz="2000" b="1">
                <a:solidFill>
                  <a:schemeClr val="bg1"/>
                </a:solidFill>
                <a:latin typeface="+mn-lt"/>
                <a:ea typeface="ＭＳ Ｐゴシック" charset="-128"/>
              </a:defRPr>
            </a:lvl3pPr>
            <a:lvl4pPr marL="16573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4pPr>
            <a:lvl5pPr marL="21145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5pPr>
            <a:lvl6pPr marL="25146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6pPr>
            <a:lvl7pPr marL="29718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7pPr>
            <a:lvl8pPr marL="34290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8pPr>
            <a:lvl9pPr marL="38862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9pPr>
          </a:lstStyle>
          <a:p>
            <a:r>
              <a:rPr lang="en-US" kern="0" dirty="0" err="1" smtClean="0"/>
              <a:t>Reprojected</a:t>
            </a:r>
            <a:r>
              <a:rPr lang="en-US" kern="0" dirty="0" smtClean="0"/>
              <a:t> to Albers Equal Area Projection</a:t>
            </a:r>
          </a:p>
          <a:p>
            <a:r>
              <a:rPr lang="en-US" kern="0" dirty="0" smtClean="0"/>
              <a:t>Resampled</a:t>
            </a:r>
          </a:p>
          <a:p>
            <a:r>
              <a:rPr lang="en-US" kern="0" dirty="0" smtClean="0"/>
              <a:t>Tiled </a:t>
            </a:r>
          </a:p>
          <a:p>
            <a:endParaRPr lang="en-US" sz="2400" kern="0" dirty="0"/>
          </a:p>
        </p:txBody>
      </p:sp>
      <p:pic>
        <p:nvPicPr>
          <p:cNvPr id="7" name="Picture 6"/>
          <p:cNvPicPr>
            <a:picLocks noChangeAspect="1"/>
          </p:cNvPicPr>
          <p:nvPr/>
        </p:nvPicPr>
        <p:blipFill>
          <a:blip r:embed="rId5"/>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11015997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208"/>
            <a:ext cx="8305800" cy="1143000"/>
          </a:xfrm>
        </p:spPr>
        <p:txBody>
          <a:bodyPr/>
          <a:lstStyle/>
          <a:p>
            <a:r>
              <a:rPr lang="en-US" dirty="0" smtClean="0"/>
              <a:t>Overview</a:t>
            </a:r>
            <a:endParaRPr lang="en-US" dirty="0"/>
          </a:p>
        </p:txBody>
      </p:sp>
      <p:sp>
        <p:nvSpPr>
          <p:cNvPr id="3" name="Content Placeholder 2"/>
          <p:cNvSpPr>
            <a:spLocks noGrp="1"/>
          </p:cNvSpPr>
          <p:nvPr>
            <p:ph idx="1"/>
          </p:nvPr>
        </p:nvSpPr>
        <p:spPr>
          <a:xfrm>
            <a:off x="380999" y="1155840"/>
            <a:ext cx="7884227" cy="4495800"/>
          </a:xfrm>
        </p:spPr>
        <p:txBody>
          <a:bodyPr/>
          <a:lstStyle/>
          <a:p>
            <a:r>
              <a:rPr lang="en-US" dirty="0">
                <a:latin typeface="Arial Narrow" panose="020B0606020202030204" pitchFamily="34" charset="0"/>
              </a:rPr>
              <a:t>Overview of the LP </a:t>
            </a:r>
            <a:r>
              <a:rPr lang="en-US" dirty="0" smtClean="0">
                <a:latin typeface="Arial Narrow" panose="020B0606020202030204" pitchFamily="34" charset="0"/>
              </a:rPr>
              <a:t>DAAC and NASA </a:t>
            </a:r>
            <a:r>
              <a:rPr lang="en-US" dirty="0" err="1">
                <a:latin typeface="Arial Narrow" panose="020B0606020202030204" pitchFamily="34" charset="0"/>
              </a:rPr>
              <a:t>MEaSUREs</a:t>
            </a:r>
            <a:endParaRPr lang="en-US" dirty="0">
              <a:latin typeface="Arial Narrow" panose="020B0606020202030204" pitchFamily="34" charset="0"/>
            </a:endParaRPr>
          </a:p>
          <a:p>
            <a:r>
              <a:rPr lang="en-US" dirty="0">
                <a:latin typeface="Arial Narrow" panose="020B0606020202030204" pitchFamily="34" charset="0"/>
              </a:rPr>
              <a:t>New </a:t>
            </a:r>
            <a:r>
              <a:rPr lang="en-US" dirty="0" err="1">
                <a:latin typeface="Arial Narrow" panose="020B0606020202030204" pitchFamily="34" charset="0"/>
              </a:rPr>
              <a:t>MEaSUREs</a:t>
            </a:r>
            <a:r>
              <a:rPr lang="en-US" dirty="0">
                <a:latin typeface="Arial Narrow" panose="020B0606020202030204" pitchFamily="34" charset="0"/>
              </a:rPr>
              <a:t>  Data Products at the LP </a:t>
            </a:r>
            <a:r>
              <a:rPr lang="en-US" dirty="0" smtClean="0">
                <a:latin typeface="Arial Narrow" panose="020B0606020202030204" pitchFamily="34" charset="0"/>
              </a:rPr>
              <a:t>DAAC</a:t>
            </a:r>
            <a:endParaRPr lang="en-US" dirty="0">
              <a:latin typeface="Arial Narrow" panose="020B0606020202030204" pitchFamily="34" charset="0"/>
            </a:endParaRPr>
          </a:p>
          <a:p>
            <a:r>
              <a:rPr lang="en-US" dirty="0">
                <a:latin typeface="Arial Narrow" panose="020B0606020202030204" pitchFamily="34" charset="0"/>
              </a:rPr>
              <a:t>Examples of Data Uses</a:t>
            </a:r>
          </a:p>
          <a:p>
            <a:r>
              <a:rPr lang="en-US" dirty="0">
                <a:latin typeface="Arial Narrow" panose="020B0606020202030204" pitchFamily="34" charset="0"/>
              </a:rPr>
              <a:t>Access </a:t>
            </a:r>
            <a:r>
              <a:rPr lang="en-US" dirty="0" err="1">
                <a:latin typeface="Arial Narrow" panose="020B0606020202030204" pitchFamily="34" charset="0"/>
              </a:rPr>
              <a:t>MEaSUREs</a:t>
            </a:r>
            <a:r>
              <a:rPr lang="en-US" dirty="0">
                <a:latin typeface="Arial Narrow" panose="020B0606020202030204" pitchFamily="34" charset="0"/>
              </a:rPr>
              <a:t> </a:t>
            </a:r>
            <a:r>
              <a:rPr lang="en-US" dirty="0" smtClean="0">
                <a:latin typeface="Arial Narrow" panose="020B0606020202030204" pitchFamily="34" charset="0"/>
              </a:rPr>
              <a:t>Products </a:t>
            </a:r>
          </a:p>
          <a:p>
            <a:r>
              <a:rPr lang="en-US" dirty="0" err="1" smtClean="0">
                <a:latin typeface="Arial Narrow" panose="020B0606020202030204" pitchFamily="34" charset="0"/>
              </a:rPr>
              <a:t>MEaSUREs</a:t>
            </a:r>
            <a:r>
              <a:rPr lang="en-US" dirty="0" smtClean="0">
                <a:latin typeface="Arial Narrow" panose="020B0606020202030204" pitchFamily="34" charset="0"/>
              </a:rPr>
              <a:t> </a:t>
            </a:r>
            <a:r>
              <a:rPr lang="en-US" dirty="0">
                <a:latin typeface="Arial Narrow" panose="020B0606020202030204" pitchFamily="34" charset="0"/>
              </a:rPr>
              <a:t>Products coming to the LP </a:t>
            </a:r>
            <a:r>
              <a:rPr lang="en-US" dirty="0" smtClean="0">
                <a:latin typeface="Arial Narrow" panose="020B0606020202030204" pitchFamily="34" charset="0"/>
              </a:rPr>
              <a:t>DAAC</a:t>
            </a:r>
            <a:endParaRPr lang="en-US" dirty="0">
              <a:latin typeface="Arial Narrow" panose="020B0606020202030204" pitchFamily="34" charset="0"/>
            </a:endParaRPr>
          </a:p>
        </p:txBody>
      </p:sp>
      <p:pic>
        <p:nvPicPr>
          <p:cNvPr id="4" name="Picture 3"/>
          <p:cNvPicPr>
            <a:picLocks noChangeAspect="1"/>
          </p:cNvPicPr>
          <p:nvPr/>
        </p:nvPicPr>
        <p:blipFill>
          <a:blip r:embed="rId3"/>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04346238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22" y="80482"/>
            <a:ext cx="8305800" cy="1143000"/>
          </a:xfrm>
        </p:spPr>
        <p:txBody>
          <a:bodyPr/>
          <a:lstStyle/>
          <a:p>
            <a:r>
              <a:rPr lang="en-US" dirty="0" smtClean="0"/>
              <a:t>WELD Versions 1.5 Data Products</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596" y="989309"/>
            <a:ext cx="7470522" cy="505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9610307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80482"/>
            <a:ext cx="8305800" cy="1143000"/>
          </a:xfrm>
        </p:spPr>
        <p:txBody>
          <a:bodyPr/>
          <a:lstStyle/>
          <a:p>
            <a:r>
              <a:rPr lang="en-US" dirty="0" smtClean="0"/>
              <a:t>WELD Version 1.5 Data Products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243475108"/>
              </p:ext>
            </p:extLst>
          </p:nvPr>
        </p:nvGraphicFramePr>
        <p:xfrm>
          <a:off x="457199" y="1287845"/>
          <a:ext cx="8229601" cy="4348480"/>
        </p:xfrm>
        <a:graphic>
          <a:graphicData uri="http://schemas.openxmlformats.org/drawingml/2006/table">
            <a:tbl>
              <a:tblPr firstRow="1" bandRow="1">
                <a:tableStyleId>{D7AC3CCA-C797-4891-BE02-D94E43425B78}</a:tableStyleId>
              </a:tblPr>
              <a:tblGrid>
                <a:gridCol w="2692115"/>
                <a:gridCol w="1582139"/>
                <a:gridCol w="1230552"/>
                <a:gridCol w="1649752"/>
                <a:gridCol w="1075043"/>
              </a:tblGrid>
              <a:tr h="370840">
                <a:tc>
                  <a:txBody>
                    <a:bodyPr/>
                    <a:lstStyle/>
                    <a:p>
                      <a:r>
                        <a:rPr lang="en-US" dirty="0" smtClean="0"/>
                        <a:t>Data Product</a:t>
                      </a:r>
                      <a:endParaRPr lang="en-US" dirty="0"/>
                    </a:p>
                  </a:txBody>
                  <a:tcPr/>
                </a:tc>
                <a:tc>
                  <a:txBody>
                    <a:bodyPr/>
                    <a:lstStyle/>
                    <a:p>
                      <a:r>
                        <a:rPr lang="en-US" dirty="0" smtClean="0"/>
                        <a:t>Short</a:t>
                      </a:r>
                      <a:r>
                        <a:rPr lang="en-US" baseline="0" dirty="0" smtClean="0"/>
                        <a:t> Name</a:t>
                      </a:r>
                      <a:endParaRPr lang="en-US" dirty="0"/>
                    </a:p>
                  </a:txBody>
                  <a:tcPr/>
                </a:tc>
                <a:tc>
                  <a:txBody>
                    <a:bodyPr/>
                    <a:lstStyle/>
                    <a:p>
                      <a:r>
                        <a:rPr lang="en-US" dirty="0" smtClean="0"/>
                        <a:t>Spatial Resolution</a:t>
                      </a:r>
                      <a:endParaRPr lang="en-US" dirty="0"/>
                    </a:p>
                  </a:txBody>
                  <a:tcPr/>
                </a:tc>
                <a:tc>
                  <a:txBody>
                    <a:bodyPr/>
                    <a:lstStyle/>
                    <a:p>
                      <a:r>
                        <a:rPr lang="en-US" dirty="0" smtClean="0"/>
                        <a:t>Coverage </a:t>
                      </a:r>
                      <a:endParaRPr lang="en-US" dirty="0"/>
                    </a:p>
                  </a:txBody>
                  <a:tcPr/>
                </a:tc>
                <a:tc>
                  <a:txBody>
                    <a:bodyPr/>
                    <a:lstStyle/>
                    <a:p>
                      <a:r>
                        <a:rPr lang="en-US" dirty="0" smtClean="0"/>
                        <a:t>Format</a:t>
                      </a:r>
                      <a:endParaRPr lang="en-US" dirty="0"/>
                    </a:p>
                  </a:txBody>
                  <a:tcPr/>
                </a:tc>
              </a:tr>
              <a:tr h="370840">
                <a:tc>
                  <a:txBody>
                    <a:bodyPr/>
                    <a:lstStyle/>
                    <a:p>
                      <a:r>
                        <a:rPr lang="en-US" dirty="0" smtClean="0"/>
                        <a:t>WELD CONUS </a:t>
                      </a:r>
                      <a:r>
                        <a:rPr lang="en-US" dirty="0" err="1" smtClean="0"/>
                        <a:t>Lat</a:t>
                      </a:r>
                      <a:r>
                        <a:rPr lang="en-US" dirty="0" smtClean="0"/>
                        <a:t>/Long</a:t>
                      </a:r>
                      <a:endParaRPr lang="en-US" dirty="0"/>
                    </a:p>
                  </a:txBody>
                  <a:tcPr/>
                </a:tc>
                <a:tc>
                  <a:txBody>
                    <a:bodyPr/>
                    <a:lstStyle/>
                    <a:p>
                      <a:r>
                        <a:rPr lang="en-US" dirty="0" smtClean="0"/>
                        <a:t>WELDUSLL</a:t>
                      </a:r>
                      <a:endParaRPr lang="en-US" dirty="0"/>
                    </a:p>
                  </a:txBody>
                  <a:tcPr/>
                </a:tc>
                <a:tc>
                  <a:txBody>
                    <a:bodyPr/>
                    <a:lstStyle/>
                    <a:p>
                      <a:r>
                        <a:rPr lang="en-US" dirty="0" smtClean="0"/>
                        <a:t>30 meters</a:t>
                      </a:r>
                      <a:endParaRPr lang="en-US" dirty="0"/>
                    </a:p>
                  </a:txBody>
                  <a:tcPr/>
                </a:tc>
                <a:tc>
                  <a:txBody>
                    <a:bodyPr/>
                    <a:lstStyle/>
                    <a:p>
                      <a:r>
                        <a:rPr lang="en-US" dirty="0" smtClean="0"/>
                        <a:t>CONUS</a:t>
                      </a:r>
                      <a:endParaRPr lang="en-US" dirty="0"/>
                    </a:p>
                  </a:txBody>
                  <a:tcPr/>
                </a:tc>
                <a:tc>
                  <a:txBody>
                    <a:bodyPr/>
                    <a:lstStyle/>
                    <a:p>
                      <a:r>
                        <a:rPr lang="en-US" dirty="0" smtClean="0"/>
                        <a:t>HDF</a:t>
                      </a:r>
                      <a:endParaRPr lang="en-US" dirty="0"/>
                    </a:p>
                  </a:txBody>
                  <a:tcPr/>
                </a:tc>
              </a:tr>
              <a:tr h="370840">
                <a:tc>
                  <a:txBody>
                    <a:bodyPr/>
                    <a:lstStyle/>
                    <a:p>
                      <a:r>
                        <a:rPr lang="en-US" dirty="0" smtClean="0"/>
                        <a:t>WELD CONUS Monthly</a:t>
                      </a:r>
                      <a:endParaRPr lang="en-US" dirty="0"/>
                    </a:p>
                  </a:txBody>
                  <a:tcPr/>
                </a:tc>
                <a:tc>
                  <a:txBody>
                    <a:bodyPr/>
                    <a:lstStyle/>
                    <a:p>
                      <a:r>
                        <a:rPr lang="en-US" dirty="0" smtClean="0"/>
                        <a:t>WELDUSMO</a:t>
                      </a:r>
                      <a:endParaRPr lang="en-US" dirty="0"/>
                    </a:p>
                  </a:txBody>
                  <a:tcPr/>
                </a:tc>
                <a:tc>
                  <a:txBody>
                    <a:bodyPr/>
                    <a:lstStyle/>
                    <a:p>
                      <a:r>
                        <a:rPr lang="en-US" dirty="0" smtClean="0"/>
                        <a:t>30 meters</a:t>
                      </a:r>
                      <a:endParaRPr lang="en-US" dirty="0"/>
                    </a:p>
                  </a:txBody>
                  <a:tcPr/>
                </a:tc>
                <a:tc>
                  <a:txBody>
                    <a:bodyPr/>
                    <a:lstStyle/>
                    <a:p>
                      <a:r>
                        <a:rPr lang="en-US" smtClean="0"/>
                        <a:t>CONUS</a:t>
                      </a:r>
                      <a:endParaRPr lang="en-US" dirty="0"/>
                    </a:p>
                  </a:txBody>
                  <a:tcPr/>
                </a:tc>
                <a:tc>
                  <a:txBody>
                    <a:bodyPr/>
                    <a:lstStyle/>
                    <a:p>
                      <a:r>
                        <a:rPr lang="en-US" smtClean="0"/>
                        <a:t>HDF</a:t>
                      </a:r>
                      <a:endParaRPr lang="en-US" dirty="0"/>
                    </a:p>
                  </a:txBody>
                  <a:tcPr/>
                </a:tc>
              </a:tr>
              <a:tr h="370840">
                <a:tc>
                  <a:txBody>
                    <a:bodyPr/>
                    <a:lstStyle/>
                    <a:p>
                      <a:r>
                        <a:rPr lang="en-US" dirty="0" smtClean="0"/>
                        <a:t>WELD CONUS Seasonal</a:t>
                      </a:r>
                      <a:endParaRPr lang="en-US" dirty="0"/>
                    </a:p>
                  </a:txBody>
                  <a:tcPr/>
                </a:tc>
                <a:tc>
                  <a:txBody>
                    <a:bodyPr/>
                    <a:lstStyle/>
                    <a:p>
                      <a:r>
                        <a:rPr lang="en-US" dirty="0" smtClean="0"/>
                        <a:t>WELDUSSE</a:t>
                      </a:r>
                      <a:endParaRPr lang="en-US" dirty="0"/>
                    </a:p>
                  </a:txBody>
                  <a:tcPr/>
                </a:tc>
                <a:tc>
                  <a:txBody>
                    <a:bodyPr/>
                    <a:lstStyle/>
                    <a:p>
                      <a:r>
                        <a:rPr lang="en-US" smtClean="0"/>
                        <a:t>30 meters</a:t>
                      </a:r>
                      <a:endParaRPr lang="en-US" dirty="0"/>
                    </a:p>
                  </a:txBody>
                  <a:tcPr/>
                </a:tc>
                <a:tc>
                  <a:txBody>
                    <a:bodyPr/>
                    <a:lstStyle/>
                    <a:p>
                      <a:r>
                        <a:rPr lang="en-US" smtClean="0"/>
                        <a:t>CONUS</a:t>
                      </a:r>
                      <a:endParaRPr lang="en-US" dirty="0"/>
                    </a:p>
                  </a:txBody>
                  <a:tcPr/>
                </a:tc>
                <a:tc>
                  <a:txBody>
                    <a:bodyPr/>
                    <a:lstStyle/>
                    <a:p>
                      <a:r>
                        <a:rPr lang="en-US" smtClean="0"/>
                        <a:t>HDF</a:t>
                      </a:r>
                      <a:endParaRPr lang="en-US" dirty="0"/>
                    </a:p>
                  </a:txBody>
                  <a:tcPr/>
                </a:tc>
              </a:tr>
              <a:tr h="370840">
                <a:tc>
                  <a:txBody>
                    <a:bodyPr/>
                    <a:lstStyle/>
                    <a:p>
                      <a:r>
                        <a:rPr lang="en-US" dirty="0" smtClean="0"/>
                        <a:t>WELD CONUS Weekly</a:t>
                      </a:r>
                      <a:endParaRPr lang="en-US" dirty="0"/>
                    </a:p>
                  </a:txBody>
                  <a:tcPr/>
                </a:tc>
                <a:tc>
                  <a:txBody>
                    <a:bodyPr/>
                    <a:lstStyle/>
                    <a:p>
                      <a:r>
                        <a:rPr lang="en-US" dirty="0" smtClean="0"/>
                        <a:t>WELDUSWK</a:t>
                      </a:r>
                      <a:endParaRPr lang="en-US" dirty="0"/>
                    </a:p>
                  </a:txBody>
                  <a:tcPr/>
                </a:tc>
                <a:tc>
                  <a:txBody>
                    <a:bodyPr/>
                    <a:lstStyle/>
                    <a:p>
                      <a:r>
                        <a:rPr lang="en-US" smtClean="0"/>
                        <a:t>30 meters</a:t>
                      </a:r>
                      <a:endParaRPr lang="en-US" dirty="0"/>
                    </a:p>
                  </a:txBody>
                  <a:tcPr/>
                </a:tc>
                <a:tc>
                  <a:txBody>
                    <a:bodyPr/>
                    <a:lstStyle/>
                    <a:p>
                      <a:r>
                        <a:rPr lang="en-US" smtClean="0"/>
                        <a:t>CONUS</a:t>
                      </a:r>
                      <a:endParaRPr lang="en-US" dirty="0"/>
                    </a:p>
                  </a:txBody>
                  <a:tcPr/>
                </a:tc>
                <a:tc>
                  <a:txBody>
                    <a:bodyPr/>
                    <a:lstStyle/>
                    <a:p>
                      <a:r>
                        <a:rPr lang="en-US" smtClean="0"/>
                        <a:t>HDF</a:t>
                      </a:r>
                      <a:endParaRPr lang="en-US" dirty="0"/>
                    </a:p>
                  </a:txBody>
                  <a:tcPr/>
                </a:tc>
              </a:tr>
              <a:tr h="370840">
                <a:tc>
                  <a:txBody>
                    <a:bodyPr/>
                    <a:lstStyle/>
                    <a:p>
                      <a:r>
                        <a:rPr lang="en-US" dirty="0" smtClean="0"/>
                        <a:t>WELD CONUS Annual</a:t>
                      </a:r>
                      <a:endParaRPr lang="en-US" dirty="0"/>
                    </a:p>
                  </a:txBody>
                  <a:tcPr/>
                </a:tc>
                <a:tc>
                  <a:txBody>
                    <a:bodyPr/>
                    <a:lstStyle/>
                    <a:p>
                      <a:r>
                        <a:rPr lang="en-US" dirty="0" smtClean="0"/>
                        <a:t>WELDUSYR</a:t>
                      </a:r>
                      <a:endParaRPr lang="en-US" dirty="0"/>
                    </a:p>
                  </a:txBody>
                  <a:tcPr/>
                </a:tc>
                <a:tc>
                  <a:txBody>
                    <a:bodyPr/>
                    <a:lstStyle/>
                    <a:p>
                      <a:r>
                        <a:rPr lang="en-US" smtClean="0"/>
                        <a:t>30 meters</a:t>
                      </a:r>
                      <a:endParaRPr lang="en-US" dirty="0"/>
                    </a:p>
                  </a:txBody>
                  <a:tcPr/>
                </a:tc>
                <a:tc>
                  <a:txBody>
                    <a:bodyPr/>
                    <a:lstStyle/>
                    <a:p>
                      <a:r>
                        <a:rPr lang="en-US" dirty="0" smtClean="0"/>
                        <a:t>CONUS</a:t>
                      </a:r>
                      <a:endParaRPr lang="en-US" dirty="0"/>
                    </a:p>
                  </a:txBody>
                  <a:tcPr/>
                </a:tc>
                <a:tc>
                  <a:txBody>
                    <a:bodyPr/>
                    <a:lstStyle/>
                    <a:p>
                      <a:r>
                        <a:rPr lang="en-US" smtClean="0"/>
                        <a:t>HDF</a:t>
                      </a:r>
                      <a:endParaRPr lang="en-US" dirty="0"/>
                    </a:p>
                  </a:txBody>
                  <a:tcPr/>
                </a:tc>
              </a:tr>
              <a:tr h="370840">
                <a:tc>
                  <a:txBody>
                    <a:bodyPr/>
                    <a:lstStyle/>
                    <a:p>
                      <a:r>
                        <a:rPr lang="en-US" dirty="0" smtClean="0"/>
                        <a:t>WELD Alaska </a:t>
                      </a:r>
                      <a:r>
                        <a:rPr lang="en-US" dirty="0" err="1" smtClean="0"/>
                        <a:t>Lat</a:t>
                      </a:r>
                      <a:r>
                        <a:rPr lang="en-US" dirty="0" smtClean="0"/>
                        <a:t>/Long</a:t>
                      </a:r>
                      <a:endParaRPr lang="en-US" dirty="0"/>
                    </a:p>
                  </a:txBody>
                  <a:tcPr/>
                </a:tc>
                <a:tc>
                  <a:txBody>
                    <a:bodyPr/>
                    <a:lstStyle/>
                    <a:p>
                      <a:r>
                        <a:rPr lang="en-US" dirty="0" smtClean="0"/>
                        <a:t>WELDAKLL</a:t>
                      </a:r>
                      <a:endParaRPr lang="en-US" dirty="0"/>
                    </a:p>
                  </a:txBody>
                  <a:tcPr/>
                </a:tc>
                <a:tc>
                  <a:txBody>
                    <a:bodyPr/>
                    <a:lstStyle/>
                    <a:p>
                      <a:r>
                        <a:rPr lang="en-US" smtClean="0"/>
                        <a:t>30 meters</a:t>
                      </a:r>
                      <a:endParaRPr lang="en-US" dirty="0"/>
                    </a:p>
                  </a:txBody>
                  <a:tcPr/>
                </a:tc>
                <a:tc>
                  <a:txBody>
                    <a:bodyPr/>
                    <a:lstStyle/>
                    <a:p>
                      <a:r>
                        <a:rPr lang="en-US" dirty="0" smtClean="0"/>
                        <a:t>Alaska</a:t>
                      </a:r>
                      <a:endParaRPr lang="en-US" dirty="0"/>
                    </a:p>
                  </a:txBody>
                  <a:tcPr/>
                </a:tc>
                <a:tc>
                  <a:txBody>
                    <a:bodyPr/>
                    <a:lstStyle/>
                    <a:p>
                      <a:r>
                        <a:rPr lang="en-US" smtClean="0"/>
                        <a:t>HDF</a:t>
                      </a:r>
                      <a:endParaRPr lang="en-US" dirty="0"/>
                    </a:p>
                  </a:txBody>
                  <a:tcPr/>
                </a:tc>
              </a:tr>
              <a:tr h="370840">
                <a:tc>
                  <a:txBody>
                    <a:bodyPr/>
                    <a:lstStyle/>
                    <a:p>
                      <a:r>
                        <a:rPr lang="en-US" dirty="0" smtClean="0"/>
                        <a:t>WELD Alaska Monthly</a:t>
                      </a:r>
                      <a:endParaRPr lang="en-US" dirty="0"/>
                    </a:p>
                  </a:txBody>
                  <a:tcPr/>
                </a:tc>
                <a:tc>
                  <a:txBody>
                    <a:bodyPr/>
                    <a:lstStyle/>
                    <a:p>
                      <a:r>
                        <a:rPr lang="en-US" dirty="0" smtClean="0"/>
                        <a:t>WELDAKMO</a:t>
                      </a:r>
                      <a:endParaRPr lang="en-US" dirty="0"/>
                    </a:p>
                  </a:txBody>
                  <a:tcPr/>
                </a:tc>
                <a:tc>
                  <a:txBody>
                    <a:bodyPr/>
                    <a:lstStyle/>
                    <a:p>
                      <a:r>
                        <a:rPr lang="en-US" smtClean="0"/>
                        <a:t>30 meters</a:t>
                      </a:r>
                      <a:endParaRPr lang="en-US" dirty="0"/>
                    </a:p>
                  </a:txBody>
                  <a:tcPr/>
                </a:tc>
                <a:tc>
                  <a:txBody>
                    <a:bodyPr/>
                    <a:lstStyle/>
                    <a:p>
                      <a:r>
                        <a:rPr lang="en-US" smtClean="0"/>
                        <a:t>Alaska</a:t>
                      </a:r>
                      <a:endParaRPr lang="en-US" dirty="0"/>
                    </a:p>
                  </a:txBody>
                  <a:tcPr/>
                </a:tc>
                <a:tc>
                  <a:txBody>
                    <a:bodyPr/>
                    <a:lstStyle/>
                    <a:p>
                      <a:r>
                        <a:rPr lang="en-US" smtClean="0"/>
                        <a:t>HDF</a:t>
                      </a:r>
                      <a:endParaRPr lang="en-US" dirty="0"/>
                    </a:p>
                  </a:txBody>
                  <a:tcPr/>
                </a:tc>
              </a:tr>
              <a:tr h="370840">
                <a:tc>
                  <a:txBody>
                    <a:bodyPr/>
                    <a:lstStyle/>
                    <a:p>
                      <a:r>
                        <a:rPr lang="en-US" dirty="0" smtClean="0"/>
                        <a:t>WELD Alaska Seasonal</a:t>
                      </a:r>
                      <a:endParaRPr lang="en-US" dirty="0"/>
                    </a:p>
                  </a:txBody>
                  <a:tcPr/>
                </a:tc>
                <a:tc>
                  <a:txBody>
                    <a:bodyPr/>
                    <a:lstStyle/>
                    <a:p>
                      <a:r>
                        <a:rPr lang="en-US" dirty="0" smtClean="0"/>
                        <a:t>WELDAKSE</a:t>
                      </a:r>
                      <a:endParaRPr lang="en-US" dirty="0"/>
                    </a:p>
                  </a:txBody>
                  <a:tcPr/>
                </a:tc>
                <a:tc>
                  <a:txBody>
                    <a:bodyPr/>
                    <a:lstStyle/>
                    <a:p>
                      <a:r>
                        <a:rPr lang="en-US" dirty="0" smtClean="0"/>
                        <a:t>30 meters</a:t>
                      </a:r>
                      <a:endParaRPr lang="en-US" dirty="0"/>
                    </a:p>
                  </a:txBody>
                  <a:tcPr/>
                </a:tc>
                <a:tc>
                  <a:txBody>
                    <a:bodyPr/>
                    <a:lstStyle/>
                    <a:p>
                      <a:r>
                        <a:rPr lang="en-US" smtClean="0"/>
                        <a:t>Alaska</a:t>
                      </a:r>
                      <a:endParaRPr lang="en-US" dirty="0"/>
                    </a:p>
                  </a:txBody>
                  <a:tcPr/>
                </a:tc>
                <a:tc>
                  <a:txBody>
                    <a:bodyPr/>
                    <a:lstStyle/>
                    <a:p>
                      <a:r>
                        <a:rPr lang="en-US" smtClean="0"/>
                        <a:t>HDF</a:t>
                      </a:r>
                      <a:endParaRPr lang="en-US" dirty="0"/>
                    </a:p>
                  </a:txBody>
                  <a:tcPr/>
                </a:tc>
              </a:tr>
              <a:tr h="370840">
                <a:tc>
                  <a:txBody>
                    <a:bodyPr/>
                    <a:lstStyle/>
                    <a:p>
                      <a:r>
                        <a:rPr lang="en-US" dirty="0" smtClean="0"/>
                        <a:t>WELD Alaska Weekly</a:t>
                      </a:r>
                      <a:endParaRPr lang="en-US" dirty="0"/>
                    </a:p>
                  </a:txBody>
                  <a:tcPr/>
                </a:tc>
                <a:tc>
                  <a:txBody>
                    <a:bodyPr/>
                    <a:lstStyle/>
                    <a:p>
                      <a:r>
                        <a:rPr lang="en-US" dirty="0" smtClean="0"/>
                        <a:t>WELDAKWK</a:t>
                      </a:r>
                      <a:endParaRPr lang="en-US" dirty="0"/>
                    </a:p>
                  </a:txBody>
                  <a:tcPr/>
                </a:tc>
                <a:tc>
                  <a:txBody>
                    <a:bodyPr/>
                    <a:lstStyle/>
                    <a:p>
                      <a:r>
                        <a:rPr lang="en-US" smtClean="0"/>
                        <a:t>30 meters</a:t>
                      </a:r>
                      <a:endParaRPr lang="en-US" dirty="0"/>
                    </a:p>
                  </a:txBody>
                  <a:tcPr/>
                </a:tc>
                <a:tc>
                  <a:txBody>
                    <a:bodyPr/>
                    <a:lstStyle/>
                    <a:p>
                      <a:r>
                        <a:rPr lang="en-US" smtClean="0"/>
                        <a:t>Alaska</a:t>
                      </a:r>
                      <a:endParaRPr lang="en-US" dirty="0"/>
                    </a:p>
                  </a:txBody>
                  <a:tcPr/>
                </a:tc>
                <a:tc>
                  <a:txBody>
                    <a:bodyPr/>
                    <a:lstStyle/>
                    <a:p>
                      <a:r>
                        <a:rPr lang="en-US" smtClean="0"/>
                        <a:t>HDF</a:t>
                      </a:r>
                      <a:endParaRPr lang="en-US" dirty="0"/>
                    </a:p>
                  </a:txBody>
                  <a:tcPr/>
                </a:tc>
              </a:tr>
              <a:tr h="370840">
                <a:tc>
                  <a:txBody>
                    <a:bodyPr/>
                    <a:lstStyle/>
                    <a:p>
                      <a:r>
                        <a:rPr lang="en-US" dirty="0" smtClean="0"/>
                        <a:t>WELD Alaska Annual</a:t>
                      </a:r>
                      <a:endParaRPr lang="en-US" dirty="0"/>
                    </a:p>
                  </a:txBody>
                  <a:tcPr/>
                </a:tc>
                <a:tc>
                  <a:txBody>
                    <a:bodyPr/>
                    <a:lstStyle/>
                    <a:p>
                      <a:r>
                        <a:rPr lang="en-US" dirty="0" smtClean="0"/>
                        <a:t>WELDAKYR</a:t>
                      </a:r>
                      <a:endParaRPr lang="en-US" dirty="0"/>
                    </a:p>
                  </a:txBody>
                  <a:tcPr/>
                </a:tc>
                <a:tc>
                  <a:txBody>
                    <a:bodyPr/>
                    <a:lstStyle/>
                    <a:p>
                      <a:r>
                        <a:rPr lang="en-US" dirty="0" smtClean="0"/>
                        <a:t>30 meters</a:t>
                      </a:r>
                      <a:endParaRPr lang="en-US" dirty="0"/>
                    </a:p>
                  </a:txBody>
                  <a:tcPr/>
                </a:tc>
                <a:tc>
                  <a:txBody>
                    <a:bodyPr/>
                    <a:lstStyle/>
                    <a:p>
                      <a:r>
                        <a:rPr lang="en-US" dirty="0" smtClean="0"/>
                        <a:t>Alaska</a:t>
                      </a:r>
                      <a:endParaRPr lang="en-US" dirty="0"/>
                    </a:p>
                  </a:txBody>
                  <a:tcPr/>
                </a:tc>
                <a:tc>
                  <a:txBody>
                    <a:bodyPr/>
                    <a:lstStyle/>
                    <a:p>
                      <a:r>
                        <a:rPr lang="en-US" dirty="0" smtClean="0"/>
                        <a:t>HDF</a:t>
                      </a:r>
                      <a:endParaRPr lang="en-US" dirty="0"/>
                    </a:p>
                  </a:txBody>
                  <a:tcPr/>
                </a:tc>
              </a:tr>
            </a:tbl>
          </a:graphicData>
        </a:graphic>
      </p:graphicFrame>
      <p:pic>
        <p:nvPicPr>
          <p:cNvPr id="4" name="Picture 3"/>
          <p:cNvPicPr>
            <a:picLocks noChangeAspect="1"/>
          </p:cNvPicPr>
          <p:nvPr/>
        </p:nvPicPr>
        <p:blipFill>
          <a:blip r:embed="rId2"/>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094333954"/>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69275"/>
            <a:ext cx="8305800" cy="1143000"/>
          </a:xfrm>
        </p:spPr>
        <p:txBody>
          <a:bodyPr/>
          <a:lstStyle/>
          <a:p>
            <a:r>
              <a:rPr lang="en-US" dirty="0">
                <a:latin typeface="Arial Narrow" panose="020B0606020202030204" pitchFamily="34" charset="0"/>
              </a:rPr>
              <a:t>WELD Data Use </a:t>
            </a:r>
            <a:r>
              <a:rPr lang="en-US" dirty="0" smtClean="0">
                <a:latin typeface="Arial Narrow" panose="020B0606020202030204" pitchFamily="34" charset="0"/>
              </a:rPr>
              <a:t>Example, Agriculture</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2718" y="972643"/>
            <a:ext cx="4631566" cy="5015326"/>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a:stretch>
            <a:fillRect/>
          </a:stretch>
        </p:blipFill>
        <p:spPr>
          <a:xfrm>
            <a:off x="512718" y="972643"/>
            <a:ext cx="3707385" cy="5015326"/>
          </a:xfrm>
          <a:prstGeom prst="rect">
            <a:avLst/>
          </a:prstGeom>
          <a:ln w="38100">
            <a:solidFill>
              <a:schemeClr val="tx1"/>
            </a:solidFill>
          </a:ln>
        </p:spPr>
      </p:pic>
      <p:sp>
        <p:nvSpPr>
          <p:cNvPr id="9" name="Rectangle 8"/>
          <p:cNvSpPr/>
          <p:nvPr/>
        </p:nvSpPr>
        <p:spPr>
          <a:xfrm>
            <a:off x="461348" y="4818516"/>
            <a:ext cx="6980830" cy="923330"/>
          </a:xfrm>
          <a:prstGeom prst="rect">
            <a:avLst/>
          </a:prstGeom>
          <a:solidFill>
            <a:schemeClr val="bg2">
              <a:lumMod val="75000"/>
            </a:schemeClr>
          </a:solidFill>
          <a:ln w="38100">
            <a:solidFill>
              <a:schemeClr val="tx1">
                <a:lumMod val="85000"/>
                <a:lumOff val="15000"/>
              </a:schemeClr>
            </a:solidFill>
          </a:ln>
        </p:spPr>
        <p:txBody>
          <a:bodyPr wrap="square">
            <a:spAutoFit/>
          </a:bodyPr>
          <a:lstStyle/>
          <a:p>
            <a:pPr lvl="0" eaLnBrk="1" hangingPunct="1"/>
            <a:r>
              <a:rPr lang="en-US" sz="1800" dirty="0" smtClean="0">
                <a:solidFill>
                  <a:schemeClr val="bg1"/>
                </a:solidFill>
                <a:latin typeface="Arial Narrow" panose="020B0606020202030204" pitchFamily="34" charset="0"/>
              </a:rPr>
              <a:t>Yan, Lin and Roy, David, P., 2014, Automated crop field extraction from multi-temporal Web Enabled Landsat Data</a:t>
            </a:r>
            <a:r>
              <a:rPr lang="en-US" sz="1800" dirty="0">
                <a:solidFill>
                  <a:schemeClr val="bg1"/>
                </a:solidFill>
                <a:latin typeface="Arial Narrow" panose="020B0606020202030204" pitchFamily="34" charset="0"/>
              </a:rPr>
              <a:t>:</a:t>
            </a:r>
            <a:r>
              <a:rPr lang="en-US" sz="1800" dirty="0" smtClean="0">
                <a:solidFill>
                  <a:schemeClr val="bg1"/>
                </a:solidFill>
                <a:latin typeface="Arial Narrow" panose="020B0606020202030204" pitchFamily="34" charset="0"/>
              </a:rPr>
              <a:t> Remote Sensing of the Environment v.144, p. 42-64.</a:t>
            </a:r>
            <a:endParaRPr lang="en-US" sz="1800" dirty="0">
              <a:solidFill>
                <a:schemeClr val="bg1"/>
              </a:solidFill>
              <a:latin typeface="Arial Narrow" panose="020B0606020202030204" pitchFamily="34" charset="0"/>
            </a:endParaRPr>
          </a:p>
        </p:txBody>
      </p:sp>
      <p:pic>
        <p:nvPicPr>
          <p:cNvPr id="6" name="Picture 5"/>
          <p:cNvPicPr>
            <a:picLocks noChangeAspect="1"/>
          </p:cNvPicPr>
          <p:nvPr/>
        </p:nvPicPr>
        <p:blipFill>
          <a:blip r:embed="rId5"/>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8874488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48" y="59934"/>
            <a:ext cx="8305800" cy="1143000"/>
          </a:xfrm>
        </p:spPr>
        <p:txBody>
          <a:bodyPr/>
          <a:lstStyle/>
          <a:p>
            <a:r>
              <a:rPr lang="en-US" sz="3200" dirty="0" smtClean="0"/>
              <a:t>WELD Data Use Example, Mapping Permafrost</a:t>
            </a:r>
            <a:endParaRPr lang="en-US" sz="3200" dirty="0"/>
          </a:p>
        </p:txBody>
      </p:sp>
      <p:sp>
        <p:nvSpPr>
          <p:cNvPr id="3" name="Content Placeholder 2"/>
          <p:cNvSpPr>
            <a:spLocks noGrp="1"/>
          </p:cNvSpPr>
          <p:nvPr>
            <p:ph idx="1"/>
          </p:nvPr>
        </p:nvSpPr>
        <p:spPr/>
        <p:txBody>
          <a:bodyPr/>
          <a:lstStyle/>
          <a:p>
            <a:pPr marL="0" indent="0">
              <a:buNone/>
            </a:pPr>
            <a:endParaRPr lang="en-US" dirty="0"/>
          </a:p>
        </p:txBody>
      </p:sp>
      <p:pic>
        <p:nvPicPr>
          <p:cNvPr id="5" name="Picture 4"/>
          <p:cNvPicPr>
            <a:picLocks noChangeAspect="1"/>
          </p:cNvPicPr>
          <p:nvPr/>
        </p:nvPicPr>
        <p:blipFill>
          <a:blip r:embed="rId3"/>
          <a:stretch>
            <a:fillRect/>
          </a:stretch>
        </p:blipFill>
        <p:spPr>
          <a:xfrm>
            <a:off x="510584" y="928500"/>
            <a:ext cx="6537488" cy="5025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510584" y="4276250"/>
            <a:ext cx="6980830" cy="923330"/>
          </a:xfrm>
          <a:prstGeom prst="rect">
            <a:avLst/>
          </a:prstGeom>
          <a:solidFill>
            <a:schemeClr val="bg2">
              <a:lumMod val="75000"/>
            </a:schemeClr>
          </a:solidFill>
          <a:ln w="38100">
            <a:solidFill>
              <a:schemeClr val="tx1">
                <a:lumMod val="85000"/>
                <a:lumOff val="15000"/>
              </a:schemeClr>
            </a:solidFill>
          </a:ln>
        </p:spPr>
        <p:txBody>
          <a:bodyPr wrap="square">
            <a:spAutoFit/>
          </a:bodyPr>
          <a:lstStyle/>
          <a:p>
            <a:pPr lvl="0" eaLnBrk="1" hangingPunct="1"/>
            <a:r>
              <a:rPr lang="en-US" sz="1800" dirty="0" err="1" smtClean="0">
                <a:solidFill>
                  <a:schemeClr val="bg1"/>
                </a:solidFill>
                <a:latin typeface="Arial Narrow" panose="020B0606020202030204" pitchFamily="34" charset="0"/>
              </a:rPr>
              <a:t>Pastick</a:t>
            </a:r>
            <a:r>
              <a:rPr lang="en-US" sz="1800" dirty="0" smtClean="0">
                <a:solidFill>
                  <a:schemeClr val="bg1"/>
                </a:solidFill>
                <a:latin typeface="Arial Narrow" panose="020B0606020202030204" pitchFamily="34" charset="0"/>
              </a:rPr>
              <a:t>, Neal, J. and others, 2014</a:t>
            </a:r>
            <a:r>
              <a:rPr lang="en-US" sz="1800" dirty="0">
                <a:solidFill>
                  <a:schemeClr val="bg1"/>
                </a:solidFill>
                <a:latin typeface="Arial Narrow" panose="020B0606020202030204" pitchFamily="34" charset="0"/>
              </a:rPr>
              <a:t>,</a:t>
            </a:r>
            <a:r>
              <a:rPr lang="en-US" sz="1800" dirty="0" smtClean="0">
                <a:solidFill>
                  <a:schemeClr val="bg1"/>
                </a:solidFill>
                <a:latin typeface="Arial Narrow" panose="020B0606020202030204" pitchFamily="34" charset="0"/>
              </a:rPr>
              <a:t> Spatial variability and landscape controls of near-surface permafrost with the Alaskan Yukon River Basin: J. </a:t>
            </a:r>
            <a:r>
              <a:rPr lang="en-US" sz="1800" dirty="0" err="1" smtClean="0">
                <a:solidFill>
                  <a:schemeClr val="bg1"/>
                </a:solidFill>
                <a:latin typeface="Arial Narrow" panose="020B0606020202030204" pitchFamily="34" charset="0"/>
              </a:rPr>
              <a:t>Geophys</a:t>
            </a:r>
            <a:r>
              <a:rPr lang="en-US" sz="1800" dirty="0" smtClean="0">
                <a:solidFill>
                  <a:schemeClr val="bg1"/>
                </a:solidFill>
                <a:latin typeface="Arial Narrow" panose="020B0606020202030204" pitchFamily="34" charset="0"/>
              </a:rPr>
              <a:t>. Res. </a:t>
            </a:r>
            <a:r>
              <a:rPr lang="en-US" sz="1800" dirty="0" err="1" smtClean="0">
                <a:solidFill>
                  <a:schemeClr val="bg1"/>
                </a:solidFill>
                <a:latin typeface="Arial Narrow" panose="020B0606020202030204" pitchFamily="34" charset="0"/>
              </a:rPr>
              <a:t>Biogeosci</a:t>
            </a:r>
            <a:r>
              <a:rPr lang="en-US" sz="1800" dirty="0" smtClean="0">
                <a:solidFill>
                  <a:schemeClr val="bg1"/>
                </a:solidFill>
                <a:latin typeface="Arial Narrow" panose="020B0606020202030204" pitchFamily="34" charset="0"/>
              </a:rPr>
              <a:t>., v. 119</a:t>
            </a:r>
            <a:r>
              <a:rPr lang="en-US" sz="1800" i="1" dirty="0" smtClean="0">
                <a:solidFill>
                  <a:schemeClr val="bg1"/>
                </a:solidFill>
                <a:latin typeface="Arial Narrow" panose="020B0606020202030204" pitchFamily="34" charset="0"/>
              </a:rPr>
              <a:t>, </a:t>
            </a:r>
            <a:r>
              <a:rPr lang="en-US" sz="1800" dirty="0" smtClean="0">
                <a:solidFill>
                  <a:schemeClr val="bg1"/>
                </a:solidFill>
                <a:latin typeface="Arial Narrow" panose="020B0606020202030204" pitchFamily="34" charset="0"/>
              </a:rPr>
              <a:t>p.</a:t>
            </a:r>
            <a:r>
              <a:rPr lang="en-US" sz="1800" i="1" dirty="0" smtClean="0">
                <a:solidFill>
                  <a:schemeClr val="bg1"/>
                </a:solidFill>
                <a:latin typeface="Arial Narrow" panose="020B0606020202030204" pitchFamily="34" charset="0"/>
              </a:rPr>
              <a:t> </a:t>
            </a:r>
            <a:r>
              <a:rPr lang="en-US" sz="1800" dirty="0" smtClean="0">
                <a:solidFill>
                  <a:schemeClr val="bg1"/>
                </a:solidFill>
                <a:latin typeface="Arial Narrow" panose="020B0606020202030204" pitchFamily="34" charset="0"/>
              </a:rPr>
              <a:t>1244-1265.  </a:t>
            </a:r>
            <a:endParaRPr lang="en-US" sz="1800" dirty="0">
              <a:solidFill>
                <a:schemeClr val="bg1"/>
              </a:solidFill>
              <a:latin typeface="Arial Narrow" panose="020B0606020202030204" pitchFamily="34" charset="0"/>
            </a:endParaRPr>
          </a:p>
        </p:txBody>
      </p:sp>
      <p:pic>
        <p:nvPicPr>
          <p:cNvPr id="7" name="Picture 6"/>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3336959837"/>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548" y="70208"/>
            <a:ext cx="8305800" cy="1143000"/>
          </a:xfrm>
        </p:spPr>
        <p:txBody>
          <a:bodyPr/>
          <a:lstStyle/>
          <a:p>
            <a:r>
              <a:rPr lang="en-US" dirty="0" smtClean="0"/>
              <a:t>Accessing LP DAAC </a:t>
            </a:r>
            <a:r>
              <a:rPr lang="en-US" dirty="0" err="1" smtClean="0"/>
              <a:t>MEaSURES</a:t>
            </a:r>
            <a:r>
              <a:rPr lang="en-US" dirty="0" smtClean="0"/>
              <a:t> Products</a:t>
            </a:r>
            <a:endParaRPr lang="en-US" dirty="0"/>
          </a:p>
        </p:txBody>
      </p:sp>
      <p:pic>
        <p:nvPicPr>
          <p:cNvPr id="7" name="Picture 6"/>
          <p:cNvPicPr>
            <a:picLocks noChangeAspect="1"/>
          </p:cNvPicPr>
          <p:nvPr/>
        </p:nvPicPr>
        <p:blipFill>
          <a:blip r:embed="rId2"/>
          <a:stretch>
            <a:fillRect/>
          </a:stretch>
        </p:blipFill>
        <p:spPr>
          <a:xfrm>
            <a:off x="1821614" y="6051478"/>
            <a:ext cx="511648" cy="430994"/>
          </a:xfrm>
          <a:prstGeom prst="rect">
            <a:avLst/>
          </a:prstGeom>
        </p:spPr>
      </p:pic>
      <p:sp>
        <p:nvSpPr>
          <p:cNvPr id="3" name="Content Placeholder 2"/>
          <p:cNvSpPr>
            <a:spLocks noGrp="1"/>
          </p:cNvSpPr>
          <p:nvPr>
            <p:ph idx="1"/>
          </p:nvPr>
        </p:nvSpPr>
        <p:spPr>
          <a:xfrm>
            <a:off x="381000" y="1371600"/>
            <a:ext cx="8305800" cy="3346315"/>
          </a:xfrm>
        </p:spPr>
        <p:txBody>
          <a:bodyPr/>
          <a:lstStyle/>
          <a:p>
            <a:r>
              <a:rPr lang="en-US" dirty="0" smtClean="0"/>
              <a:t>NASA Reverb</a:t>
            </a:r>
          </a:p>
          <a:p>
            <a:r>
              <a:rPr lang="en-US" dirty="0" smtClean="0"/>
              <a:t>USGS </a:t>
            </a:r>
            <a:r>
              <a:rPr lang="en-US" dirty="0" err="1" smtClean="0"/>
              <a:t>EarthExplorer</a:t>
            </a:r>
            <a:endParaRPr lang="en-US" dirty="0" smtClean="0"/>
          </a:p>
          <a:p>
            <a:r>
              <a:rPr lang="en-US" dirty="0" smtClean="0"/>
              <a:t>LP DAAC Data Pool</a:t>
            </a:r>
          </a:p>
          <a:p>
            <a:r>
              <a:rPr lang="en-US" dirty="0" err="1" smtClean="0"/>
              <a:t>GDEx</a:t>
            </a:r>
            <a:endParaRPr lang="en-US" dirty="0" smtClean="0"/>
          </a:p>
          <a:p>
            <a:r>
              <a:rPr lang="en-US" dirty="0" smtClean="0"/>
              <a:t>WELD WYSIWYG (what you see is what you get) </a:t>
            </a:r>
            <a:endParaRPr lang="en-US" dirty="0"/>
          </a:p>
        </p:txBody>
      </p:sp>
    </p:spTree>
    <p:extLst>
      <p:ext uri="{BB962C8B-B14F-4D97-AF65-F5344CB8AC3E}">
        <p14:creationId xmlns:p14="http://schemas.microsoft.com/office/powerpoint/2010/main" val="14759319"/>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0482"/>
            <a:ext cx="8305800" cy="1143000"/>
          </a:xfrm>
        </p:spPr>
        <p:txBody>
          <a:bodyPr/>
          <a:lstStyle/>
          <a:p>
            <a:r>
              <a:rPr lang="en-US" dirty="0" smtClean="0"/>
              <a:t>EOSDIS User Registration Systems (URS)</a:t>
            </a:r>
            <a:endParaRPr lang="en-US" dirty="0"/>
          </a:p>
        </p:txBody>
      </p:sp>
      <p:sp>
        <p:nvSpPr>
          <p:cNvPr id="3" name="Content Placeholder 2"/>
          <p:cNvSpPr>
            <a:spLocks noGrp="1"/>
          </p:cNvSpPr>
          <p:nvPr>
            <p:ph idx="1"/>
          </p:nvPr>
        </p:nvSpPr>
        <p:spPr>
          <a:xfrm>
            <a:off x="381000" y="940395"/>
            <a:ext cx="4784766" cy="3473354"/>
          </a:xfrm>
        </p:spPr>
        <p:txBody>
          <a:bodyPr/>
          <a:lstStyle/>
          <a:p>
            <a:r>
              <a:rPr lang="en-US" sz="2600" dirty="0"/>
              <a:t>https://urs.eosdis.nasa.gov</a:t>
            </a:r>
            <a:r>
              <a:rPr lang="en-US" sz="2600" dirty="0" smtClean="0"/>
              <a:t>/</a:t>
            </a:r>
          </a:p>
          <a:p>
            <a:pPr lvl="1"/>
            <a:r>
              <a:rPr lang="en-US" sz="2200" dirty="0" smtClean="0"/>
              <a:t>NASA Reverb </a:t>
            </a:r>
          </a:p>
          <a:p>
            <a:pPr lvl="1"/>
            <a:r>
              <a:rPr lang="en-US" sz="2200" dirty="0" smtClean="0"/>
              <a:t>USGS </a:t>
            </a:r>
            <a:r>
              <a:rPr lang="en-US" sz="2200" dirty="0" err="1" smtClean="0"/>
              <a:t>EarthExplorer</a:t>
            </a:r>
            <a:endParaRPr lang="en-US" sz="2200" dirty="0" smtClean="0"/>
          </a:p>
          <a:p>
            <a:pPr lvl="1"/>
            <a:r>
              <a:rPr lang="en-US" sz="2200" dirty="0" err="1" smtClean="0"/>
              <a:t>GDEx</a:t>
            </a:r>
            <a:r>
              <a:rPr lang="en-US" sz="2200" dirty="0" smtClean="0"/>
              <a:t> (SRTM Only)</a:t>
            </a:r>
          </a:p>
          <a:p>
            <a:pPr marL="0" indent="0">
              <a:buNone/>
            </a:pPr>
            <a:endParaRPr 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040" y="2697619"/>
            <a:ext cx="4609082" cy="326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3841458268"/>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718" y="82192"/>
            <a:ext cx="8305800" cy="1143000"/>
          </a:xfrm>
        </p:spPr>
        <p:txBody>
          <a:bodyPr/>
          <a:lstStyle/>
          <a:p>
            <a:r>
              <a:rPr lang="en-US" dirty="0"/>
              <a:t>NASA </a:t>
            </a:r>
            <a:r>
              <a:rPr lang="en-US" dirty="0" smtClean="0"/>
              <a:t>Reverb</a:t>
            </a:r>
            <a:endParaRPr lang="en-US" dirty="0"/>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85850"/>
          <a:stretch/>
        </p:blipFill>
        <p:spPr bwMode="auto">
          <a:xfrm>
            <a:off x="473053" y="949252"/>
            <a:ext cx="8196616" cy="83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p:cNvSpPr txBox="1">
            <a:spLocks/>
          </p:cNvSpPr>
          <p:nvPr/>
        </p:nvSpPr>
        <p:spPr bwMode="auto">
          <a:xfrm>
            <a:off x="439204" y="1732305"/>
            <a:ext cx="7231084" cy="1643493"/>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lvl1pPr marL="457200" indent="-457200" algn="l" rtl="0" eaLnBrk="0" fontAlgn="base" hangingPunct="0">
              <a:spcBef>
                <a:spcPct val="20000"/>
              </a:spcBef>
              <a:spcAft>
                <a:spcPct val="0"/>
              </a:spcAft>
              <a:buClr>
                <a:srgbClr val="FFC000"/>
              </a:buClr>
              <a:buSzPct val="125000"/>
              <a:buFont typeface="Arial"/>
              <a:buChar char="•"/>
              <a:defRPr sz="2800" b="1">
                <a:solidFill>
                  <a:schemeClr val="bg1"/>
                </a:solidFill>
                <a:latin typeface="+mn-lt"/>
                <a:ea typeface="ＭＳ Ｐゴシック" charset="-128"/>
                <a:cs typeface="ＭＳ Ｐゴシック" charset="-128"/>
              </a:defRPr>
            </a:lvl1pPr>
            <a:lvl2pPr marL="800100" indent="-342900" algn="l" rtl="0" eaLnBrk="0" fontAlgn="base" hangingPunct="0">
              <a:spcBef>
                <a:spcPct val="20000"/>
              </a:spcBef>
              <a:spcAft>
                <a:spcPct val="0"/>
              </a:spcAft>
              <a:buClr>
                <a:srgbClr val="FFC000"/>
              </a:buClr>
              <a:buSzPct val="125000"/>
              <a:buFont typeface="Arial"/>
              <a:buChar char="•"/>
              <a:defRPr sz="2400" b="1">
                <a:solidFill>
                  <a:schemeClr val="bg1"/>
                </a:solidFill>
                <a:latin typeface="+mn-lt"/>
                <a:ea typeface="ＭＳ Ｐゴシック" charset="-128"/>
              </a:defRPr>
            </a:lvl2pPr>
            <a:lvl3pPr marL="1257300" indent="-342900" algn="l" rtl="0" eaLnBrk="0" fontAlgn="base" hangingPunct="0">
              <a:spcBef>
                <a:spcPct val="20000"/>
              </a:spcBef>
              <a:spcAft>
                <a:spcPct val="0"/>
              </a:spcAft>
              <a:buClr>
                <a:srgbClr val="FFC000"/>
              </a:buClr>
              <a:buSzPct val="125000"/>
              <a:buFont typeface="Arial"/>
              <a:buChar char="•"/>
              <a:defRPr sz="2000" b="1">
                <a:solidFill>
                  <a:schemeClr val="bg1"/>
                </a:solidFill>
                <a:latin typeface="+mn-lt"/>
                <a:ea typeface="ＭＳ Ｐゴシック" charset="-128"/>
              </a:defRPr>
            </a:lvl3pPr>
            <a:lvl4pPr marL="16573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4pPr>
            <a:lvl5pPr marL="2114550" indent="-285750" algn="l" rtl="0" eaLnBrk="0" fontAlgn="base" hangingPunct="0">
              <a:spcBef>
                <a:spcPct val="20000"/>
              </a:spcBef>
              <a:spcAft>
                <a:spcPct val="0"/>
              </a:spcAft>
              <a:buClr>
                <a:srgbClr val="FFC000"/>
              </a:buClr>
              <a:buSzPct val="125000"/>
              <a:buFont typeface="Arial"/>
              <a:buChar char="•"/>
              <a:defRPr b="1">
                <a:solidFill>
                  <a:schemeClr val="bg1"/>
                </a:solidFill>
                <a:latin typeface="+mn-lt"/>
                <a:ea typeface="ＭＳ Ｐゴシック" charset="-128"/>
              </a:defRPr>
            </a:lvl5pPr>
            <a:lvl6pPr marL="25146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6pPr>
            <a:lvl7pPr marL="29718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7pPr>
            <a:lvl8pPr marL="34290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8pPr>
            <a:lvl9pPr marL="3886200" indent="-228600" algn="l" rtl="0" eaLnBrk="0" fontAlgn="base" hangingPunct="0">
              <a:spcBef>
                <a:spcPct val="20000"/>
              </a:spcBef>
              <a:spcAft>
                <a:spcPct val="0"/>
              </a:spcAft>
              <a:buClr>
                <a:srgbClr val="FFFF99"/>
              </a:buClr>
              <a:buSzPct val="125000"/>
              <a:buFont typeface="Wingdings" charset="2"/>
              <a:buChar char="§"/>
              <a:defRPr b="1">
                <a:solidFill>
                  <a:schemeClr val="bg1"/>
                </a:solidFill>
                <a:latin typeface="+mn-lt"/>
                <a:ea typeface="ＭＳ Ｐゴシック" charset="-128"/>
              </a:defRPr>
            </a:lvl9pPr>
          </a:lstStyle>
          <a:p>
            <a:r>
              <a:rPr lang="en-US" dirty="0"/>
              <a:t>http://reverb.echo.nasa.gov</a:t>
            </a:r>
            <a:r>
              <a:rPr lang="en-US" dirty="0" smtClean="0"/>
              <a:t>/</a:t>
            </a:r>
          </a:p>
          <a:p>
            <a:pPr marL="0" indent="0">
              <a:buNone/>
            </a:pPr>
            <a:endParaRPr lang="en-US" kern="0" dirty="0" smtClean="0"/>
          </a:p>
        </p:txBody>
      </p:sp>
      <p:pic>
        <p:nvPicPr>
          <p:cNvPr id="5" name="Picture 4"/>
          <p:cNvPicPr>
            <a:picLocks noChangeAspect="1"/>
          </p:cNvPicPr>
          <p:nvPr/>
        </p:nvPicPr>
        <p:blipFill>
          <a:blip r:embed="rId4"/>
          <a:stretch>
            <a:fillRect/>
          </a:stretch>
        </p:blipFill>
        <p:spPr>
          <a:xfrm>
            <a:off x="1821614" y="6051478"/>
            <a:ext cx="511648" cy="43099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608531220"/>
              </p:ext>
            </p:extLst>
          </p:nvPr>
        </p:nvGraphicFramePr>
        <p:xfrm>
          <a:off x="473053" y="2242745"/>
          <a:ext cx="7740345" cy="3733800"/>
        </p:xfrm>
        <a:graphic>
          <a:graphicData uri="http://schemas.openxmlformats.org/drawingml/2006/table">
            <a:tbl>
              <a:tblPr firstRow="1" bandRow="1">
                <a:tableStyleId>{D7AC3CCA-C797-4891-BE02-D94E43425B78}</a:tableStyleId>
              </a:tblPr>
              <a:tblGrid>
                <a:gridCol w="1704191"/>
                <a:gridCol w="1565393"/>
                <a:gridCol w="2041272"/>
                <a:gridCol w="2429489"/>
              </a:tblGrid>
              <a:tr h="295635">
                <a:tc>
                  <a:txBody>
                    <a:bodyPr/>
                    <a:lstStyle/>
                    <a:p>
                      <a:r>
                        <a:rPr lang="en-US" sz="1900" dirty="0" smtClean="0"/>
                        <a:t>Access Point</a:t>
                      </a:r>
                      <a:endParaRPr lang="en-US" sz="1900" dirty="0"/>
                    </a:p>
                  </a:txBody>
                  <a:tcPr/>
                </a:tc>
                <a:tc>
                  <a:txBody>
                    <a:bodyPr/>
                    <a:lstStyle/>
                    <a:p>
                      <a:r>
                        <a:rPr lang="en-US" sz="1900" dirty="0" smtClean="0"/>
                        <a:t>Type</a:t>
                      </a:r>
                      <a:endParaRPr lang="en-US" sz="1900" dirty="0"/>
                    </a:p>
                  </a:txBody>
                  <a:tcPr/>
                </a:tc>
                <a:tc>
                  <a:txBody>
                    <a:bodyPr/>
                    <a:lstStyle/>
                    <a:p>
                      <a:r>
                        <a:rPr lang="en-US" sz="1900" dirty="0" smtClean="0"/>
                        <a:t>Data</a:t>
                      </a:r>
                      <a:endParaRPr lang="en-US" sz="1900" dirty="0"/>
                    </a:p>
                  </a:txBody>
                  <a:tcPr/>
                </a:tc>
                <a:tc>
                  <a:txBody>
                    <a:bodyPr/>
                    <a:lstStyle/>
                    <a:p>
                      <a:r>
                        <a:rPr lang="en-US" sz="1900" dirty="0" smtClean="0"/>
                        <a:t>Notes</a:t>
                      </a:r>
                      <a:endParaRPr lang="en-US" sz="1900" dirty="0"/>
                    </a:p>
                  </a:txBody>
                  <a:tcPr/>
                </a:tc>
              </a:tr>
              <a:tr h="520317">
                <a:tc>
                  <a:txBody>
                    <a:bodyPr/>
                    <a:lstStyle/>
                    <a:p>
                      <a:r>
                        <a:rPr lang="en-US" sz="1900" dirty="0" smtClean="0"/>
                        <a:t>NASA Reverb</a:t>
                      </a:r>
                      <a:endParaRPr lang="en-US" sz="1900" dirty="0"/>
                    </a:p>
                  </a:txBody>
                  <a:tcPr>
                    <a:solidFill>
                      <a:srgbClr val="FFFF99"/>
                    </a:solidFill>
                  </a:tcPr>
                </a:tc>
                <a:tc>
                  <a:txBody>
                    <a:bodyPr/>
                    <a:lstStyle/>
                    <a:p>
                      <a:r>
                        <a:rPr lang="en-US" sz="1900" dirty="0" smtClean="0"/>
                        <a:t>Query-based</a:t>
                      </a:r>
                      <a:endParaRPr lang="en-US" sz="1900" dirty="0"/>
                    </a:p>
                  </a:txBody>
                  <a:tcPr>
                    <a:solidFill>
                      <a:srgbClr val="FFFF99"/>
                    </a:solidFill>
                  </a:tcPr>
                </a:tc>
                <a:tc>
                  <a:txBody>
                    <a:bodyPr/>
                    <a:lstStyle/>
                    <a:p>
                      <a:r>
                        <a:rPr lang="en-US" sz="1900" dirty="0" smtClean="0"/>
                        <a:t>NASA EOSDIS wide holdings</a:t>
                      </a:r>
                      <a:endParaRPr lang="en-US" sz="1900" dirty="0"/>
                    </a:p>
                  </a:txBody>
                  <a:tcPr>
                    <a:solidFill>
                      <a:srgbClr val="FFFF99"/>
                    </a:solidFill>
                  </a:tcPr>
                </a:tc>
                <a:tc>
                  <a:txBody>
                    <a:bodyPr/>
                    <a:lstStyle/>
                    <a:p>
                      <a:r>
                        <a:rPr lang="en-US" sz="1900" dirty="0" smtClean="0"/>
                        <a:t>Most data sets, HDF tiles</a:t>
                      </a:r>
                      <a:endParaRPr lang="en-US" sz="1900" dirty="0"/>
                    </a:p>
                  </a:txBody>
                  <a:tcPr>
                    <a:solidFill>
                      <a:srgbClr val="FFFF99"/>
                    </a:solidFill>
                  </a:tcPr>
                </a:tc>
              </a:tr>
              <a:tr h="520317">
                <a:tc>
                  <a:txBody>
                    <a:bodyPr/>
                    <a:lstStyle/>
                    <a:p>
                      <a:r>
                        <a:rPr lang="en-US" sz="1900" dirty="0" smtClean="0"/>
                        <a:t>USGS </a:t>
                      </a:r>
                      <a:r>
                        <a:rPr lang="en-US" sz="1900" dirty="0" err="1" smtClean="0"/>
                        <a:t>EarthExplorer</a:t>
                      </a:r>
                      <a:endParaRPr lang="en-US" sz="1900" dirty="0"/>
                    </a:p>
                  </a:txBody>
                  <a:tcPr>
                    <a:solidFill>
                      <a:schemeClr val="accent1">
                        <a:lumMod val="60000"/>
                        <a:lumOff val="40000"/>
                      </a:schemeClr>
                    </a:solidFill>
                  </a:tcPr>
                </a:tc>
                <a:tc>
                  <a:txBody>
                    <a:bodyPr/>
                    <a:lstStyle/>
                    <a:p>
                      <a:r>
                        <a:rPr lang="en-US" sz="1900" dirty="0" smtClean="0"/>
                        <a:t>Query-based</a:t>
                      </a:r>
                      <a:endParaRPr lang="en-US" sz="1900" dirty="0"/>
                    </a:p>
                  </a:txBody>
                  <a:tcPr>
                    <a:solidFill>
                      <a:schemeClr val="accent1">
                        <a:lumMod val="60000"/>
                        <a:lumOff val="40000"/>
                      </a:schemeClr>
                    </a:solidFill>
                  </a:tcPr>
                </a:tc>
                <a:tc>
                  <a:txBody>
                    <a:bodyPr/>
                    <a:lstStyle/>
                    <a:p>
                      <a:r>
                        <a:rPr lang="en-US" sz="1900" dirty="0" smtClean="0"/>
                        <a:t>LP DAAC &amp; USGS EROS holdings</a:t>
                      </a:r>
                      <a:endParaRPr lang="en-US" sz="1900" dirty="0"/>
                    </a:p>
                  </a:txBody>
                  <a:tcPr>
                    <a:solidFill>
                      <a:schemeClr val="accent1">
                        <a:lumMod val="60000"/>
                        <a:lumOff val="40000"/>
                      </a:schemeClr>
                    </a:solidFill>
                  </a:tcPr>
                </a:tc>
                <a:tc>
                  <a:txBody>
                    <a:bodyPr/>
                    <a:lstStyle/>
                    <a:p>
                      <a:r>
                        <a:rPr lang="en-US" sz="1900" dirty="0" smtClean="0"/>
                        <a:t>Many datasets, HDF</a:t>
                      </a:r>
                      <a:r>
                        <a:rPr lang="en-US" sz="1900" baseline="0" dirty="0" smtClean="0"/>
                        <a:t> tiles</a:t>
                      </a:r>
                      <a:endParaRPr lang="en-US" sz="1900" dirty="0"/>
                    </a:p>
                  </a:txBody>
                  <a:tcPr>
                    <a:solidFill>
                      <a:schemeClr val="accent1">
                        <a:lumMod val="60000"/>
                        <a:lumOff val="40000"/>
                      </a:schemeClr>
                    </a:solidFill>
                  </a:tcPr>
                </a:tc>
              </a:tr>
              <a:tr h="520317">
                <a:tc>
                  <a:txBody>
                    <a:bodyPr/>
                    <a:lstStyle/>
                    <a:p>
                      <a:r>
                        <a:rPr lang="en-US" sz="1900" dirty="0" smtClean="0"/>
                        <a:t>LP DAAC Data Pool</a:t>
                      </a:r>
                      <a:endParaRPr lang="en-US" sz="1900" dirty="0"/>
                    </a:p>
                  </a:txBody>
                  <a:tcPr>
                    <a:solidFill>
                      <a:schemeClr val="accent1">
                        <a:lumMod val="60000"/>
                        <a:lumOff val="40000"/>
                      </a:schemeClr>
                    </a:solidFill>
                  </a:tcPr>
                </a:tc>
                <a:tc>
                  <a:txBody>
                    <a:bodyPr/>
                    <a:lstStyle/>
                    <a:p>
                      <a:r>
                        <a:rPr lang="en-US" sz="1900" dirty="0" smtClean="0"/>
                        <a:t>Direct HTTP access</a:t>
                      </a:r>
                      <a:endParaRPr lang="en-US" sz="1900" dirty="0"/>
                    </a:p>
                  </a:txBody>
                  <a:tcPr>
                    <a:solidFill>
                      <a:schemeClr val="accent1">
                        <a:lumMod val="60000"/>
                        <a:lumOff val="40000"/>
                      </a:schemeClr>
                    </a:solidFill>
                  </a:tcPr>
                </a:tc>
                <a:tc>
                  <a:txBody>
                    <a:bodyPr/>
                    <a:lstStyle/>
                    <a:p>
                      <a:r>
                        <a:rPr lang="en-US" sz="1900" dirty="0" smtClean="0"/>
                        <a:t>LP DAAC on-line holdings</a:t>
                      </a:r>
                      <a:endParaRPr lang="en-US" sz="1900" dirty="0"/>
                    </a:p>
                  </a:txBody>
                  <a:tcPr>
                    <a:solidFill>
                      <a:schemeClr val="accent1">
                        <a:lumMod val="60000"/>
                        <a:lumOff val="40000"/>
                      </a:schemeClr>
                    </a:solidFill>
                  </a:tcPr>
                </a:tc>
                <a:tc>
                  <a:txBody>
                    <a:bodyPr/>
                    <a:lstStyle/>
                    <a:p>
                      <a:r>
                        <a:rPr lang="en-US" sz="1900" dirty="0" smtClean="0"/>
                        <a:t>Navigate directory structure, HDF tiles</a:t>
                      </a:r>
                      <a:endParaRPr lang="en-US" sz="1900" dirty="0"/>
                    </a:p>
                  </a:txBody>
                  <a:tcPr>
                    <a:solidFill>
                      <a:schemeClr val="accent1">
                        <a:lumMod val="60000"/>
                        <a:lumOff val="40000"/>
                      </a:schemeClr>
                    </a:solidFill>
                  </a:tcPr>
                </a:tc>
              </a:tr>
              <a:tr h="520317">
                <a:tc>
                  <a:txBody>
                    <a:bodyPr/>
                    <a:lstStyle/>
                    <a:p>
                      <a:r>
                        <a:rPr lang="en-US" sz="1900" dirty="0" err="1" smtClean="0"/>
                        <a:t>GDEx</a:t>
                      </a:r>
                      <a:endParaRPr lang="en-US" sz="1900" dirty="0"/>
                    </a:p>
                  </a:txBody>
                  <a:tcPr>
                    <a:solidFill>
                      <a:schemeClr val="accent1">
                        <a:lumMod val="60000"/>
                        <a:lumOff val="40000"/>
                      </a:schemeClr>
                    </a:solidFill>
                  </a:tcPr>
                </a:tc>
                <a:tc>
                  <a:txBody>
                    <a:bodyPr/>
                    <a:lstStyle/>
                    <a:p>
                      <a:r>
                        <a:rPr lang="en-US" sz="1900" dirty="0" smtClean="0"/>
                        <a:t>Spatial/Visual</a:t>
                      </a:r>
                      <a:endParaRPr lang="en-US" sz="1900" dirty="0"/>
                    </a:p>
                  </a:txBody>
                  <a:tcPr>
                    <a:solidFill>
                      <a:schemeClr val="accent1">
                        <a:lumMod val="60000"/>
                        <a:lumOff val="40000"/>
                      </a:schemeClr>
                    </a:solidFill>
                  </a:tcPr>
                </a:tc>
                <a:tc>
                  <a:txBody>
                    <a:bodyPr/>
                    <a:lstStyle/>
                    <a:p>
                      <a:r>
                        <a:rPr lang="en-US" sz="1900" dirty="0" smtClean="0"/>
                        <a:t>ASTER GDEM &amp; SRTM holdings</a:t>
                      </a:r>
                      <a:endParaRPr lang="en-US" sz="1900" dirty="0"/>
                    </a:p>
                  </a:txBody>
                  <a:tcPr>
                    <a:solidFill>
                      <a:schemeClr val="accent1">
                        <a:lumMod val="60000"/>
                        <a:lumOff val="40000"/>
                      </a:schemeClr>
                    </a:solidFill>
                  </a:tcPr>
                </a:tc>
                <a:tc>
                  <a:txBody>
                    <a:bodyPr/>
                    <a:lstStyle/>
                    <a:p>
                      <a:r>
                        <a:rPr lang="en-US" sz="1900" dirty="0" smtClean="0"/>
                        <a:t>Select AOI and data format</a:t>
                      </a:r>
                      <a:endParaRPr lang="en-US" sz="1900" dirty="0"/>
                    </a:p>
                  </a:txBody>
                  <a:tcPr>
                    <a:solidFill>
                      <a:schemeClr val="accent1">
                        <a:lumMod val="60000"/>
                        <a:lumOff val="40000"/>
                      </a:schemeClr>
                    </a:solidFill>
                  </a:tcPr>
                </a:tc>
              </a:tr>
              <a:tr h="520317">
                <a:tc>
                  <a:txBody>
                    <a:bodyPr/>
                    <a:lstStyle/>
                    <a:p>
                      <a:r>
                        <a:rPr lang="en-US" sz="1900" dirty="0" smtClean="0"/>
                        <a:t>WELD WYSIWYG*</a:t>
                      </a:r>
                      <a:endParaRPr lang="en-US" sz="1900" dirty="0"/>
                    </a:p>
                  </a:txBody>
                  <a:tcPr>
                    <a:solidFill>
                      <a:schemeClr val="accent1">
                        <a:lumMod val="60000"/>
                        <a:lumOff val="40000"/>
                      </a:schemeClr>
                    </a:solidFill>
                  </a:tcPr>
                </a:tc>
                <a:tc>
                  <a:txBody>
                    <a:bodyPr/>
                    <a:lstStyle/>
                    <a:p>
                      <a:r>
                        <a:rPr lang="en-US" sz="1900" dirty="0" smtClean="0"/>
                        <a:t>Spatial/Visual</a:t>
                      </a:r>
                      <a:endParaRPr lang="en-US" sz="1900" dirty="0"/>
                    </a:p>
                  </a:txBody>
                  <a:tcPr>
                    <a:solidFill>
                      <a:schemeClr val="accent1">
                        <a:lumMod val="60000"/>
                        <a:lumOff val="40000"/>
                      </a:schemeClr>
                    </a:solidFill>
                  </a:tcPr>
                </a:tc>
                <a:tc>
                  <a:txBody>
                    <a:bodyPr/>
                    <a:lstStyle/>
                    <a:p>
                      <a:r>
                        <a:rPr lang="en-US" sz="1900" dirty="0" smtClean="0"/>
                        <a:t>WELD Only</a:t>
                      </a:r>
                      <a:endParaRPr lang="en-US" sz="1900" dirty="0"/>
                    </a:p>
                  </a:txBody>
                  <a:tcPr>
                    <a:solidFill>
                      <a:schemeClr val="accent1">
                        <a:lumMod val="60000"/>
                        <a:lumOff val="40000"/>
                      </a:schemeClr>
                    </a:solidFill>
                  </a:tcPr>
                </a:tc>
                <a:tc>
                  <a:txBody>
                    <a:bodyPr/>
                    <a:lstStyle/>
                    <a:p>
                      <a:r>
                        <a:rPr lang="en-US" sz="1900" dirty="0" err="1" smtClean="0"/>
                        <a:t>GeoTiff</a:t>
                      </a:r>
                      <a:r>
                        <a:rPr lang="en-US" sz="1900" dirty="0" smtClean="0"/>
                        <a:t> subsets</a:t>
                      </a:r>
                      <a:endParaRPr lang="en-US" sz="1900" dirty="0"/>
                    </a:p>
                  </a:txBody>
                  <a:tcPr>
                    <a:solidFill>
                      <a:schemeClr val="accent1">
                        <a:lumMod val="60000"/>
                        <a:lumOff val="40000"/>
                      </a:schemeClr>
                    </a:solidFill>
                  </a:tcPr>
                </a:tc>
              </a:tr>
            </a:tbl>
          </a:graphicData>
        </a:graphic>
      </p:graphicFrame>
    </p:spTree>
    <p:extLst>
      <p:ext uri="{BB962C8B-B14F-4D97-AF65-F5344CB8AC3E}">
        <p14:creationId xmlns:p14="http://schemas.microsoft.com/office/powerpoint/2010/main" val="1542148250"/>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587" y="77220"/>
            <a:ext cx="8558284" cy="1143000"/>
          </a:xfrm>
        </p:spPr>
        <p:txBody>
          <a:bodyPr/>
          <a:lstStyle/>
          <a:p>
            <a:r>
              <a:rPr lang="en-US" dirty="0" smtClean="0"/>
              <a:t>USGS </a:t>
            </a:r>
            <a:r>
              <a:rPr lang="en-US" dirty="0" err="1" smtClean="0"/>
              <a:t>EarthExplorer</a:t>
            </a:r>
            <a:endParaRPr lang="en-US" dirty="0"/>
          </a:p>
        </p:txBody>
      </p:sp>
      <p:sp>
        <p:nvSpPr>
          <p:cNvPr id="3" name="Content Placeholder 2"/>
          <p:cNvSpPr>
            <a:spLocks noGrp="1"/>
          </p:cNvSpPr>
          <p:nvPr>
            <p:ph idx="1"/>
          </p:nvPr>
        </p:nvSpPr>
        <p:spPr>
          <a:xfrm>
            <a:off x="380999" y="1759102"/>
            <a:ext cx="8608621" cy="4495800"/>
          </a:xfrm>
        </p:spPr>
        <p:txBody>
          <a:bodyPr/>
          <a:lstStyle/>
          <a:p>
            <a:r>
              <a:rPr lang="en-US" dirty="0"/>
              <a:t>http://earthexplorer.usgs.gov</a:t>
            </a:r>
            <a:r>
              <a:rPr lang="en-US" dirty="0" smtClean="0"/>
              <a:t>/</a:t>
            </a:r>
          </a:p>
          <a:p>
            <a:pPr marL="457200" lvl="1" indent="0">
              <a:buNone/>
            </a:pP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584" t="24229" r="-584" b="68466"/>
          <a:stretch/>
        </p:blipFill>
        <p:spPr bwMode="auto">
          <a:xfrm>
            <a:off x="1698171" y="-1520042"/>
            <a:ext cx="31984209" cy="712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1079" r="50860" b="78206"/>
          <a:stretch/>
        </p:blipFill>
        <p:spPr bwMode="auto">
          <a:xfrm>
            <a:off x="487019" y="929103"/>
            <a:ext cx="7962787" cy="90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stretch>
            <a:fillRect/>
          </a:stretch>
        </p:blipFill>
        <p:spPr>
          <a:xfrm>
            <a:off x="1821614" y="6051478"/>
            <a:ext cx="511648" cy="43099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883730342"/>
              </p:ext>
            </p:extLst>
          </p:nvPr>
        </p:nvGraphicFramePr>
        <p:xfrm>
          <a:off x="467299" y="2286000"/>
          <a:ext cx="7740345" cy="3733800"/>
        </p:xfrm>
        <a:graphic>
          <a:graphicData uri="http://schemas.openxmlformats.org/drawingml/2006/table">
            <a:tbl>
              <a:tblPr firstRow="1" bandRow="1">
                <a:tableStyleId>{D7AC3CCA-C797-4891-BE02-D94E43425B78}</a:tableStyleId>
              </a:tblPr>
              <a:tblGrid>
                <a:gridCol w="1704191"/>
                <a:gridCol w="1565393"/>
                <a:gridCol w="2041272"/>
                <a:gridCol w="2429489"/>
              </a:tblGrid>
              <a:tr h="295635">
                <a:tc>
                  <a:txBody>
                    <a:bodyPr/>
                    <a:lstStyle/>
                    <a:p>
                      <a:r>
                        <a:rPr lang="en-US" sz="1900" dirty="0" smtClean="0"/>
                        <a:t>Access Point</a:t>
                      </a:r>
                      <a:endParaRPr lang="en-US" sz="1900" dirty="0"/>
                    </a:p>
                  </a:txBody>
                  <a:tcPr/>
                </a:tc>
                <a:tc>
                  <a:txBody>
                    <a:bodyPr/>
                    <a:lstStyle/>
                    <a:p>
                      <a:r>
                        <a:rPr lang="en-US" sz="1900" dirty="0" smtClean="0"/>
                        <a:t>Type</a:t>
                      </a:r>
                      <a:endParaRPr lang="en-US" sz="1900" dirty="0"/>
                    </a:p>
                  </a:txBody>
                  <a:tcPr/>
                </a:tc>
                <a:tc>
                  <a:txBody>
                    <a:bodyPr/>
                    <a:lstStyle/>
                    <a:p>
                      <a:r>
                        <a:rPr lang="en-US" sz="1900" dirty="0" smtClean="0"/>
                        <a:t>Data</a:t>
                      </a:r>
                      <a:endParaRPr lang="en-US" sz="1900" dirty="0"/>
                    </a:p>
                  </a:txBody>
                  <a:tcPr/>
                </a:tc>
                <a:tc>
                  <a:txBody>
                    <a:bodyPr/>
                    <a:lstStyle/>
                    <a:p>
                      <a:r>
                        <a:rPr lang="en-US" sz="1900" dirty="0" smtClean="0"/>
                        <a:t>Notes</a:t>
                      </a:r>
                      <a:endParaRPr lang="en-US" sz="1900" dirty="0"/>
                    </a:p>
                  </a:txBody>
                  <a:tcPr/>
                </a:tc>
              </a:tr>
              <a:tr h="520317">
                <a:tc>
                  <a:txBody>
                    <a:bodyPr/>
                    <a:lstStyle/>
                    <a:p>
                      <a:r>
                        <a:rPr lang="en-US" sz="1900" dirty="0" smtClean="0"/>
                        <a:t>NASA Reverb</a:t>
                      </a:r>
                      <a:endParaRPr lang="en-US" sz="1900" dirty="0"/>
                    </a:p>
                  </a:txBody>
                  <a:tcPr>
                    <a:solidFill>
                      <a:schemeClr val="accent1">
                        <a:lumMod val="60000"/>
                        <a:lumOff val="40000"/>
                      </a:schemeClr>
                    </a:solidFill>
                  </a:tcPr>
                </a:tc>
                <a:tc>
                  <a:txBody>
                    <a:bodyPr/>
                    <a:lstStyle/>
                    <a:p>
                      <a:r>
                        <a:rPr lang="en-US" sz="1900" dirty="0" smtClean="0"/>
                        <a:t>Query-based</a:t>
                      </a:r>
                      <a:endParaRPr lang="en-US" sz="1900" dirty="0"/>
                    </a:p>
                  </a:txBody>
                  <a:tcPr>
                    <a:solidFill>
                      <a:schemeClr val="accent1">
                        <a:lumMod val="60000"/>
                        <a:lumOff val="40000"/>
                      </a:schemeClr>
                    </a:solidFill>
                  </a:tcPr>
                </a:tc>
                <a:tc>
                  <a:txBody>
                    <a:bodyPr/>
                    <a:lstStyle/>
                    <a:p>
                      <a:r>
                        <a:rPr lang="en-US" sz="1900" dirty="0" smtClean="0"/>
                        <a:t>NASA EOSDIS wide holdings</a:t>
                      </a:r>
                      <a:endParaRPr lang="en-US" sz="1900" dirty="0"/>
                    </a:p>
                  </a:txBody>
                  <a:tcPr>
                    <a:solidFill>
                      <a:schemeClr val="accent1">
                        <a:lumMod val="60000"/>
                        <a:lumOff val="40000"/>
                      </a:schemeClr>
                    </a:solidFill>
                  </a:tcPr>
                </a:tc>
                <a:tc>
                  <a:txBody>
                    <a:bodyPr/>
                    <a:lstStyle/>
                    <a:p>
                      <a:r>
                        <a:rPr lang="en-US" sz="1900" dirty="0" smtClean="0"/>
                        <a:t>Most data sets, HDF tiles</a:t>
                      </a:r>
                      <a:endParaRPr lang="en-US" sz="1900" dirty="0"/>
                    </a:p>
                  </a:txBody>
                  <a:tcPr>
                    <a:solidFill>
                      <a:schemeClr val="accent1">
                        <a:lumMod val="60000"/>
                        <a:lumOff val="40000"/>
                      </a:schemeClr>
                    </a:solidFill>
                  </a:tcPr>
                </a:tc>
              </a:tr>
              <a:tr h="520317">
                <a:tc>
                  <a:txBody>
                    <a:bodyPr/>
                    <a:lstStyle/>
                    <a:p>
                      <a:r>
                        <a:rPr lang="en-US" sz="1900" dirty="0" smtClean="0"/>
                        <a:t>USGS </a:t>
                      </a:r>
                      <a:r>
                        <a:rPr lang="en-US" sz="1900" dirty="0" err="1" smtClean="0"/>
                        <a:t>EarthExplorer</a:t>
                      </a:r>
                      <a:endParaRPr lang="en-US" sz="1900" dirty="0"/>
                    </a:p>
                  </a:txBody>
                  <a:tcPr>
                    <a:solidFill>
                      <a:srgbClr val="FFFF99"/>
                    </a:solidFill>
                  </a:tcPr>
                </a:tc>
                <a:tc>
                  <a:txBody>
                    <a:bodyPr/>
                    <a:lstStyle/>
                    <a:p>
                      <a:r>
                        <a:rPr lang="en-US" sz="1900" dirty="0" smtClean="0"/>
                        <a:t>Query-based</a:t>
                      </a:r>
                      <a:endParaRPr lang="en-US" sz="1900" dirty="0"/>
                    </a:p>
                  </a:txBody>
                  <a:tcPr>
                    <a:solidFill>
                      <a:srgbClr val="FFFF99"/>
                    </a:solidFill>
                  </a:tcPr>
                </a:tc>
                <a:tc>
                  <a:txBody>
                    <a:bodyPr/>
                    <a:lstStyle/>
                    <a:p>
                      <a:r>
                        <a:rPr lang="en-US" sz="1900" dirty="0" smtClean="0"/>
                        <a:t>LP DAAC &amp; USGS EROS holdings</a:t>
                      </a:r>
                      <a:endParaRPr lang="en-US" sz="1900" dirty="0"/>
                    </a:p>
                  </a:txBody>
                  <a:tcPr>
                    <a:solidFill>
                      <a:srgbClr val="FFFF99"/>
                    </a:solidFill>
                  </a:tcPr>
                </a:tc>
                <a:tc>
                  <a:txBody>
                    <a:bodyPr/>
                    <a:lstStyle/>
                    <a:p>
                      <a:r>
                        <a:rPr lang="en-US" sz="1900" dirty="0" smtClean="0"/>
                        <a:t>Many datasets, HDF</a:t>
                      </a:r>
                      <a:r>
                        <a:rPr lang="en-US" sz="1900" baseline="0" dirty="0" smtClean="0"/>
                        <a:t> tiles</a:t>
                      </a:r>
                      <a:endParaRPr lang="en-US" sz="1900" dirty="0"/>
                    </a:p>
                  </a:txBody>
                  <a:tcPr>
                    <a:solidFill>
                      <a:srgbClr val="FFFF99"/>
                    </a:solidFill>
                  </a:tcPr>
                </a:tc>
              </a:tr>
              <a:tr h="520317">
                <a:tc>
                  <a:txBody>
                    <a:bodyPr/>
                    <a:lstStyle/>
                    <a:p>
                      <a:r>
                        <a:rPr lang="en-US" sz="1900" dirty="0" smtClean="0"/>
                        <a:t>LP DAAC Data Pool</a:t>
                      </a:r>
                      <a:endParaRPr lang="en-US" sz="1900" dirty="0"/>
                    </a:p>
                  </a:txBody>
                  <a:tcPr>
                    <a:solidFill>
                      <a:schemeClr val="accent1">
                        <a:lumMod val="60000"/>
                        <a:lumOff val="40000"/>
                      </a:schemeClr>
                    </a:solidFill>
                  </a:tcPr>
                </a:tc>
                <a:tc>
                  <a:txBody>
                    <a:bodyPr/>
                    <a:lstStyle/>
                    <a:p>
                      <a:r>
                        <a:rPr lang="en-US" sz="1900" dirty="0" smtClean="0"/>
                        <a:t>Direct HTTP access</a:t>
                      </a:r>
                      <a:endParaRPr lang="en-US" sz="1900" dirty="0"/>
                    </a:p>
                  </a:txBody>
                  <a:tcPr>
                    <a:solidFill>
                      <a:schemeClr val="accent1">
                        <a:lumMod val="60000"/>
                        <a:lumOff val="40000"/>
                      </a:schemeClr>
                    </a:solidFill>
                  </a:tcPr>
                </a:tc>
                <a:tc>
                  <a:txBody>
                    <a:bodyPr/>
                    <a:lstStyle/>
                    <a:p>
                      <a:r>
                        <a:rPr lang="en-US" sz="1900" dirty="0" smtClean="0"/>
                        <a:t>LP DAAC on-line holdings</a:t>
                      </a:r>
                      <a:endParaRPr lang="en-US" sz="1900" dirty="0"/>
                    </a:p>
                  </a:txBody>
                  <a:tcPr>
                    <a:solidFill>
                      <a:schemeClr val="accent1">
                        <a:lumMod val="60000"/>
                        <a:lumOff val="40000"/>
                      </a:schemeClr>
                    </a:solidFill>
                  </a:tcPr>
                </a:tc>
                <a:tc>
                  <a:txBody>
                    <a:bodyPr/>
                    <a:lstStyle/>
                    <a:p>
                      <a:r>
                        <a:rPr lang="en-US" sz="1900" dirty="0" smtClean="0"/>
                        <a:t>Navigate directory structure, HDF tiles</a:t>
                      </a:r>
                      <a:endParaRPr lang="en-US" sz="1900" dirty="0"/>
                    </a:p>
                  </a:txBody>
                  <a:tcPr>
                    <a:solidFill>
                      <a:schemeClr val="accent1">
                        <a:lumMod val="60000"/>
                        <a:lumOff val="40000"/>
                      </a:schemeClr>
                    </a:solidFill>
                  </a:tcPr>
                </a:tc>
              </a:tr>
              <a:tr h="520317">
                <a:tc>
                  <a:txBody>
                    <a:bodyPr/>
                    <a:lstStyle/>
                    <a:p>
                      <a:r>
                        <a:rPr lang="en-US" sz="1900" dirty="0" err="1" smtClean="0"/>
                        <a:t>GDEx</a:t>
                      </a:r>
                      <a:endParaRPr lang="en-US" sz="1900" dirty="0"/>
                    </a:p>
                  </a:txBody>
                  <a:tcPr>
                    <a:solidFill>
                      <a:schemeClr val="accent1">
                        <a:lumMod val="60000"/>
                        <a:lumOff val="40000"/>
                      </a:schemeClr>
                    </a:solidFill>
                  </a:tcPr>
                </a:tc>
                <a:tc>
                  <a:txBody>
                    <a:bodyPr/>
                    <a:lstStyle/>
                    <a:p>
                      <a:r>
                        <a:rPr lang="en-US" sz="1900" dirty="0" smtClean="0"/>
                        <a:t>Spatial/Visual</a:t>
                      </a:r>
                      <a:endParaRPr lang="en-US" sz="1900" dirty="0"/>
                    </a:p>
                  </a:txBody>
                  <a:tcPr>
                    <a:solidFill>
                      <a:schemeClr val="accent1">
                        <a:lumMod val="60000"/>
                        <a:lumOff val="40000"/>
                      </a:schemeClr>
                    </a:solidFill>
                  </a:tcPr>
                </a:tc>
                <a:tc>
                  <a:txBody>
                    <a:bodyPr/>
                    <a:lstStyle/>
                    <a:p>
                      <a:r>
                        <a:rPr lang="en-US" sz="1900" dirty="0" smtClean="0"/>
                        <a:t>ASTER GDEM &amp; SRTM holdings</a:t>
                      </a:r>
                      <a:endParaRPr lang="en-US" sz="1900" dirty="0"/>
                    </a:p>
                  </a:txBody>
                  <a:tcPr>
                    <a:solidFill>
                      <a:schemeClr val="accent1">
                        <a:lumMod val="60000"/>
                        <a:lumOff val="40000"/>
                      </a:schemeClr>
                    </a:solidFill>
                  </a:tcPr>
                </a:tc>
                <a:tc>
                  <a:txBody>
                    <a:bodyPr/>
                    <a:lstStyle/>
                    <a:p>
                      <a:r>
                        <a:rPr lang="en-US" sz="1900" dirty="0" smtClean="0"/>
                        <a:t>Select AOI and data format</a:t>
                      </a:r>
                      <a:endParaRPr lang="en-US" sz="1900" dirty="0"/>
                    </a:p>
                  </a:txBody>
                  <a:tcPr>
                    <a:solidFill>
                      <a:schemeClr val="accent1">
                        <a:lumMod val="60000"/>
                        <a:lumOff val="40000"/>
                      </a:schemeClr>
                    </a:solidFill>
                  </a:tcPr>
                </a:tc>
              </a:tr>
              <a:tr h="520317">
                <a:tc>
                  <a:txBody>
                    <a:bodyPr/>
                    <a:lstStyle/>
                    <a:p>
                      <a:r>
                        <a:rPr lang="en-US" sz="1900" dirty="0" smtClean="0"/>
                        <a:t>WELD WYSIWYG*</a:t>
                      </a:r>
                      <a:endParaRPr lang="en-US" sz="1900" dirty="0"/>
                    </a:p>
                  </a:txBody>
                  <a:tcPr>
                    <a:solidFill>
                      <a:schemeClr val="accent1">
                        <a:lumMod val="60000"/>
                        <a:lumOff val="40000"/>
                      </a:schemeClr>
                    </a:solidFill>
                  </a:tcPr>
                </a:tc>
                <a:tc>
                  <a:txBody>
                    <a:bodyPr/>
                    <a:lstStyle/>
                    <a:p>
                      <a:r>
                        <a:rPr lang="en-US" sz="1900" dirty="0" smtClean="0"/>
                        <a:t>Spatial/Visual</a:t>
                      </a:r>
                      <a:endParaRPr lang="en-US" sz="1900" dirty="0"/>
                    </a:p>
                  </a:txBody>
                  <a:tcPr>
                    <a:solidFill>
                      <a:schemeClr val="accent1">
                        <a:lumMod val="60000"/>
                        <a:lumOff val="40000"/>
                      </a:schemeClr>
                    </a:solidFill>
                  </a:tcPr>
                </a:tc>
                <a:tc>
                  <a:txBody>
                    <a:bodyPr/>
                    <a:lstStyle/>
                    <a:p>
                      <a:r>
                        <a:rPr lang="en-US" sz="1900" dirty="0" smtClean="0"/>
                        <a:t>WELD Only</a:t>
                      </a:r>
                      <a:endParaRPr lang="en-US" sz="1900" dirty="0"/>
                    </a:p>
                  </a:txBody>
                  <a:tcPr>
                    <a:solidFill>
                      <a:schemeClr val="accent1">
                        <a:lumMod val="60000"/>
                        <a:lumOff val="40000"/>
                      </a:schemeClr>
                    </a:solidFill>
                  </a:tcPr>
                </a:tc>
                <a:tc>
                  <a:txBody>
                    <a:bodyPr/>
                    <a:lstStyle/>
                    <a:p>
                      <a:r>
                        <a:rPr lang="en-US" sz="1900" dirty="0" err="1" smtClean="0"/>
                        <a:t>GeoTiff</a:t>
                      </a:r>
                      <a:r>
                        <a:rPr lang="en-US" sz="1900" dirty="0" smtClean="0"/>
                        <a:t> subsets</a:t>
                      </a:r>
                      <a:endParaRPr lang="en-US" sz="1900" dirty="0"/>
                    </a:p>
                  </a:txBody>
                  <a:tcPr>
                    <a:solidFill>
                      <a:schemeClr val="accent1">
                        <a:lumMod val="60000"/>
                        <a:lumOff val="40000"/>
                      </a:schemeClr>
                    </a:solidFill>
                  </a:tcPr>
                </a:tc>
              </a:tr>
            </a:tbl>
          </a:graphicData>
        </a:graphic>
      </p:graphicFrame>
    </p:spTree>
    <p:extLst>
      <p:ext uri="{BB962C8B-B14F-4D97-AF65-F5344CB8AC3E}">
        <p14:creationId xmlns:p14="http://schemas.microsoft.com/office/powerpoint/2010/main" val="1997253840"/>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999" y="303941"/>
            <a:ext cx="8763002" cy="845114"/>
          </a:xfrm>
        </p:spPr>
        <p:txBody>
          <a:bodyPr/>
          <a:lstStyle/>
          <a:p>
            <a:r>
              <a:rPr lang="en-US" sz="3200" dirty="0" smtClean="0"/>
              <a:t>LP DAAC Data </a:t>
            </a:r>
            <a:r>
              <a:rPr lang="en-US" sz="3200" dirty="0" smtClean="0"/>
              <a:t>Pool</a:t>
            </a:r>
            <a:endParaRPr lang="en-US" sz="3200" b="0" dirty="0"/>
          </a:p>
        </p:txBody>
      </p:sp>
      <p:pic>
        <p:nvPicPr>
          <p:cNvPr id="5" name="Picture 4"/>
          <p:cNvPicPr>
            <a:picLocks noChangeAspect="1"/>
          </p:cNvPicPr>
          <p:nvPr/>
        </p:nvPicPr>
        <p:blipFill>
          <a:blip r:embed="rId3"/>
          <a:stretch>
            <a:fillRect/>
          </a:stretch>
        </p:blipFill>
        <p:spPr>
          <a:xfrm>
            <a:off x="1821614" y="6051478"/>
            <a:ext cx="511648" cy="430994"/>
          </a:xfrm>
          <a:prstGeom prst="rect">
            <a:avLst/>
          </a:prstGeom>
        </p:spPr>
      </p:pic>
      <p:sp>
        <p:nvSpPr>
          <p:cNvPr id="3" name="Rectangle 2"/>
          <p:cNvSpPr/>
          <p:nvPr/>
        </p:nvSpPr>
        <p:spPr>
          <a:xfrm>
            <a:off x="457200" y="933550"/>
            <a:ext cx="6410528" cy="523220"/>
          </a:xfrm>
          <a:prstGeom prst="rect">
            <a:avLst/>
          </a:prstGeom>
        </p:spPr>
        <p:txBody>
          <a:bodyPr wrap="square">
            <a:spAutoFit/>
          </a:bodyPr>
          <a:lstStyle/>
          <a:p>
            <a:pPr marL="457200" lvl="0" indent="-457200">
              <a:spcBef>
                <a:spcPct val="20000"/>
              </a:spcBef>
              <a:buClr>
                <a:srgbClr val="FFC000"/>
              </a:buClr>
              <a:buSzPct val="125000"/>
              <a:buFont typeface="Arial"/>
              <a:buChar char="•"/>
            </a:pPr>
            <a:r>
              <a:rPr lang="en-US" sz="2800" b="1" dirty="0">
                <a:solidFill>
                  <a:schemeClr val="bg1"/>
                </a:solidFill>
                <a:latin typeface="+mn-lt"/>
              </a:rPr>
              <a:t>https://lpdaac.usgs.gov/data_access</a:t>
            </a:r>
            <a:endParaRPr lang="en-US" sz="2800" b="1" kern="0" dirty="0">
              <a:solidFill>
                <a:schemeClr val="bg1"/>
              </a:solidFill>
              <a:latin typeface="+mn-lt"/>
              <a:ea typeface="ＭＳ Ｐゴシック" charset="-128"/>
            </a:endParaRPr>
          </a:p>
        </p:txBody>
      </p:sp>
      <p:graphicFrame>
        <p:nvGraphicFramePr>
          <p:cNvPr id="11" name="Table 10"/>
          <p:cNvGraphicFramePr>
            <a:graphicFrameLocks noGrp="1"/>
          </p:cNvGraphicFramePr>
          <p:nvPr>
            <p:extLst>
              <p:ext uri="{D42A27DB-BD31-4B8C-83A1-F6EECF244321}">
                <p14:modId xmlns:p14="http://schemas.microsoft.com/office/powerpoint/2010/main" val="1030758109"/>
              </p:ext>
            </p:extLst>
          </p:nvPr>
        </p:nvGraphicFramePr>
        <p:xfrm>
          <a:off x="467299" y="1539551"/>
          <a:ext cx="7740345" cy="3733800"/>
        </p:xfrm>
        <a:graphic>
          <a:graphicData uri="http://schemas.openxmlformats.org/drawingml/2006/table">
            <a:tbl>
              <a:tblPr firstRow="1" bandRow="1">
                <a:tableStyleId>{D7AC3CCA-C797-4891-BE02-D94E43425B78}</a:tableStyleId>
              </a:tblPr>
              <a:tblGrid>
                <a:gridCol w="1704191"/>
                <a:gridCol w="1565393"/>
                <a:gridCol w="2041272"/>
                <a:gridCol w="2429489"/>
              </a:tblGrid>
              <a:tr h="295635">
                <a:tc>
                  <a:txBody>
                    <a:bodyPr/>
                    <a:lstStyle/>
                    <a:p>
                      <a:r>
                        <a:rPr lang="en-US" sz="1900" dirty="0" smtClean="0"/>
                        <a:t>Access Point</a:t>
                      </a:r>
                      <a:endParaRPr lang="en-US" sz="1900" dirty="0"/>
                    </a:p>
                  </a:txBody>
                  <a:tcPr/>
                </a:tc>
                <a:tc>
                  <a:txBody>
                    <a:bodyPr/>
                    <a:lstStyle/>
                    <a:p>
                      <a:r>
                        <a:rPr lang="en-US" sz="1900" dirty="0" smtClean="0"/>
                        <a:t>Type</a:t>
                      </a:r>
                      <a:endParaRPr lang="en-US" sz="1900" dirty="0"/>
                    </a:p>
                  </a:txBody>
                  <a:tcPr/>
                </a:tc>
                <a:tc>
                  <a:txBody>
                    <a:bodyPr/>
                    <a:lstStyle/>
                    <a:p>
                      <a:r>
                        <a:rPr lang="en-US" sz="1900" dirty="0" smtClean="0"/>
                        <a:t>Data</a:t>
                      </a:r>
                      <a:endParaRPr lang="en-US" sz="1900" dirty="0"/>
                    </a:p>
                  </a:txBody>
                  <a:tcPr/>
                </a:tc>
                <a:tc>
                  <a:txBody>
                    <a:bodyPr/>
                    <a:lstStyle/>
                    <a:p>
                      <a:r>
                        <a:rPr lang="en-US" sz="1900" dirty="0" smtClean="0"/>
                        <a:t>Notes</a:t>
                      </a:r>
                      <a:endParaRPr lang="en-US" sz="1900" dirty="0"/>
                    </a:p>
                  </a:txBody>
                  <a:tcPr/>
                </a:tc>
              </a:tr>
              <a:tr h="520317">
                <a:tc>
                  <a:txBody>
                    <a:bodyPr/>
                    <a:lstStyle/>
                    <a:p>
                      <a:r>
                        <a:rPr lang="en-US" sz="1900" dirty="0" smtClean="0"/>
                        <a:t>NASA Reverb</a:t>
                      </a:r>
                      <a:endParaRPr lang="en-US" sz="1900" dirty="0"/>
                    </a:p>
                  </a:txBody>
                  <a:tcPr>
                    <a:solidFill>
                      <a:schemeClr val="accent1">
                        <a:lumMod val="60000"/>
                        <a:lumOff val="40000"/>
                      </a:schemeClr>
                    </a:solidFill>
                  </a:tcPr>
                </a:tc>
                <a:tc>
                  <a:txBody>
                    <a:bodyPr/>
                    <a:lstStyle/>
                    <a:p>
                      <a:r>
                        <a:rPr lang="en-US" sz="1900" dirty="0" smtClean="0"/>
                        <a:t>Query-based</a:t>
                      </a:r>
                      <a:endParaRPr lang="en-US" sz="1900" dirty="0"/>
                    </a:p>
                  </a:txBody>
                  <a:tcPr>
                    <a:solidFill>
                      <a:schemeClr val="accent1">
                        <a:lumMod val="60000"/>
                        <a:lumOff val="40000"/>
                      </a:schemeClr>
                    </a:solidFill>
                  </a:tcPr>
                </a:tc>
                <a:tc>
                  <a:txBody>
                    <a:bodyPr/>
                    <a:lstStyle/>
                    <a:p>
                      <a:r>
                        <a:rPr lang="en-US" sz="1900" dirty="0" smtClean="0"/>
                        <a:t>NASA EOSDIS wide holdings</a:t>
                      </a:r>
                      <a:endParaRPr lang="en-US" sz="1900" dirty="0"/>
                    </a:p>
                  </a:txBody>
                  <a:tcPr>
                    <a:solidFill>
                      <a:schemeClr val="accent1">
                        <a:lumMod val="60000"/>
                        <a:lumOff val="40000"/>
                      </a:schemeClr>
                    </a:solidFill>
                  </a:tcPr>
                </a:tc>
                <a:tc>
                  <a:txBody>
                    <a:bodyPr/>
                    <a:lstStyle/>
                    <a:p>
                      <a:r>
                        <a:rPr lang="en-US" sz="1900" dirty="0" smtClean="0"/>
                        <a:t>Most data sets, HDF tiles</a:t>
                      </a:r>
                      <a:endParaRPr lang="en-US" sz="1900" dirty="0"/>
                    </a:p>
                  </a:txBody>
                  <a:tcPr>
                    <a:solidFill>
                      <a:schemeClr val="accent1">
                        <a:lumMod val="60000"/>
                        <a:lumOff val="40000"/>
                      </a:schemeClr>
                    </a:solidFill>
                  </a:tcPr>
                </a:tc>
              </a:tr>
              <a:tr h="520317">
                <a:tc>
                  <a:txBody>
                    <a:bodyPr/>
                    <a:lstStyle/>
                    <a:p>
                      <a:r>
                        <a:rPr lang="en-US" sz="1900" dirty="0" smtClean="0"/>
                        <a:t>USGS </a:t>
                      </a:r>
                      <a:r>
                        <a:rPr lang="en-US" sz="1900" dirty="0" err="1" smtClean="0"/>
                        <a:t>EarthExplorer</a:t>
                      </a:r>
                      <a:endParaRPr lang="en-US" sz="1900" dirty="0"/>
                    </a:p>
                  </a:txBody>
                  <a:tcPr>
                    <a:solidFill>
                      <a:schemeClr val="accent1">
                        <a:lumMod val="60000"/>
                        <a:lumOff val="40000"/>
                      </a:schemeClr>
                    </a:solidFill>
                  </a:tcPr>
                </a:tc>
                <a:tc>
                  <a:txBody>
                    <a:bodyPr/>
                    <a:lstStyle/>
                    <a:p>
                      <a:r>
                        <a:rPr lang="en-US" sz="1900" dirty="0" smtClean="0"/>
                        <a:t>Query-based</a:t>
                      </a:r>
                      <a:endParaRPr lang="en-US" sz="1900" dirty="0"/>
                    </a:p>
                  </a:txBody>
                  <a:tcPr>
                    <a:solidFill>
                      <a:schemeClr val="accent1">
                        <a:lumMod val="60000"/>
                        <a:lumOff val="40000"/>
                      </a:schemeClr>
                    </a:solidFill>
                  </a:tcPr>
                </a:tc>
                <a:tc>
                  <a:txBody>
                    <a:bodyPr/>
                    <a:lstStyle/>
                    <a:p>
                      <a:r>
                        <a:rPr lang="en-US" sz="1900" dirty="0" smtClean="0"/>
                        <a:t>LP DAAC &amp; USGS EROS holdings</a:t>
                      </a:r>
                      <a:endParaRPr lang="en-US" sz="1900" dirty="0"/>
                    </a:p>
                  </a:txBody>
                  <a:tcPr>
                    <a:solidFill>
                      <a:schemeClr val="accent1">
                        <a:lumMod val="60000"/>
                        <a:lumOff val="40000"/>
                      </a:schemeClr>
                    </a:solidFill>
                  </a:tcPr>
                </a:tc>
                <a:tc>
                  <a:txBody>
                    <a:bodyPr/>
                    <a:lstStyle/>
                    <a:p>
                      <a:r>
                        <a:rPr lang="en-US" sz="1900" dirty="0" smtClean="0"/>
                        <a:t>Many datasets, HDF</a:t>
                      </a:r>
                      <a:r>
                        <a:rPr lang="en-US" sz="1900" baseline="0" dirty="0" smtClean="0"/>
                        <a:t> tiles</a:t>
                      </a:r>
                      <a:endParaRPr lang="en-US" sz="1900" dirty="0"/>
                    </a:p>
                  </a:txBody>
                  <a:tcPr>
                    <a:solidFill>
                      <a:schemeClr val="accent1">
                        <a:lumMod val="60000"/>
                        <a:lumOff val="40000"/>
                      </a:schemeClr>
                    </a:solidFill>
                  </a:tcPr>
                </a:tc>
              </a:tr>
              <a:tr h="520317">
                <a:tc>
                  <a:txBody>
                    <a:bodyPr/>
                    <a:lstStyle/>
                    <a:p>
                      <a:r>
                        <a:rPr lang="en-US" sz="1900" dirty="0" smtClean="0"/>
                        <a:t>LP DAAC Data Pool</a:t>
                      </a:r>
                      <a:endParaRPr lang="en-US" sz="1900" dirty="0"/>
                    </a:p>
                  </a:txBody>
                  <a:tcPr>
                    <a:solidFill>
                      <a:srgbClr val="FFFF99"/>
                    </a:solidFill>
                  </a:tcPr>
                </a:tc>
                <a:tc>
                  <a:txBody>
                    <a:bodyPr/>
                    <a:lstStyle/>
                    <a:p>
                      <a:r>
                        <a:rPr lang="en-US" sz="1900" dirty="0" smtClean="0"/>
                        <a:t>Direct HTTP access</a:t>
                      </a:r>
                      <a:endParaRPr lang="en-US" sz="1900" dirty="0"/>
                    </a:p>
                  </a:txBody>
                  <a:tcPr>
                    <a:solidFill>
                      <a:srgbClr val="FFFF99"/>
                    </a:solidFill>
                  </a:tcPr>
                </a:tc>
                <a:tc>
                  <a:txBody>
                    <a:bodyPr/>
                    <a:lstStyle/>
                    <a:p>
                      <a:r>
                        <a:rPr lang="en-US" sz="1900" dirty="0" smtClean="0"/>
                        <a:t>LP DAAC on-line holdings</a:t>
                      </a:r>
                      <a:endParaRPr lang="en-US" sz="1900" dirty="0"/>
                    </a:p>
                  </a:txBody>
                  <a:tcPr>
                    <a:solidFill>
                      <a:srgbClr val="FFFF99"/>
                    </a:solidFill>
                  </a:tcPr>
                </a:tc>
                <a:tc>
                  <a:txBody>
                    <a:bodyPr/>
                    <a:lstStyle/>
                    <a:p>
                      <a:r>
                        <a:rPr lang="en-US" sz="1900" dirty="0" smtClean="0"/>
                        <a:t>Navigate directory structure, HDF tiles</a:t>
                      </a:r>
                      <a:endParaRPr lang="en-US" sz="1900" dirty="0"/>
                    </a:p>
                  </a:txBody>
                  <a:tcPr>
                    <a:solidFill>
                      <a:srgbClr val="FFFF99"/>
                    </a:solidFill>
                  </a:tcPr>
                </a:tc>
              </a:tr>
              <a:tr h="520317">
                <a:tc>
                  <a:txBody>
                    <a:bodyPr/>
                    <a:lstStyle/>
                    <a:p>
                      <a:r>
                        <a:rPr lang="en-US" sz="1900" dirty="0" err="1" smtClean="0"/>
                        <a:t>GDEx</a:t>
                      </a:r>
                      <a:endParaRPr lang="en-US" sz="1900" dirty="0"/>
                    </a:p>
                  </a:txBody>
                  <a:tcPr>
                    <a:solidFill>
                      <a:schemeClr val="accent1">
                        <a:lumMod val="60000"/>
                        <a:lumOff val="40000"/>
                      </a:schemeClr>
                    </a:solidFill>
                  </a:tcPr>
                </a:tc>
                <a:tc>
                  <a:txBody>
                    <a:bodyPr/>
                    <a:lstStyle/>
                    <a:p>
                      <a:r>
                        <a:rPr lang="en-US" sz="1900" dirty="0" smtClean="0"/>
                        <a:t>Spatial/Visual</a:t>
                      </a:r>
                      <a:endParaRPr lang="en-US" sz="1900" dirty="0"/>
                    </a:p>
                  </a:txBody>
                  <a:tcPr>
                    <a:solidFill>
                      <a:schemeClr val="accent1">
                        <a:lumMod val="60000"/>
                        <a:lumOff val="40000"/>
                      </a:schemeClr>
                    </a:solidFill>
                  </a:tcPr>
                </a:tc>
                <a:tc>
                  <a:txBody>
                    <a:bodyPr/>
                    <a:lstStyle/>
                    <a:p>
                      <a:r>
                        <a:rPr lang="en-US" sz="1900" dirty="0" smtClean="0"/>
                        <a:t>ASTER GDEM &amp; SRTM holdings</a:t>
                      </a:r>
                      <a:endParaRPr lang="en-US" sz="1900" dirty="0"/>
                    </a:p>
                  </a:txBody>
                  <a:tcPr>
                    <a:solidFill>
                      <a:schemeClr val="accent1">
                        <a:lumMod val="60000"/>
                        <a:lumOff val="40000"/>
                      </a:schemeClr>
                    </a:solidFill>
                  </a:tcPr>
                </a:tc>
                <a:tc>
                  <a:txBody>
                    <a:bodyPr/>
                    <a:lstStyle/>
                    <a:p>
                      <a:r>
                        <a:rPr lang="en-US" sz="1900" dirty="0" smtClean="0"/>
                        <a:t>Select AOI and data format</a:t>
                      </a:r>
                      <a:endParaRPr lang="en-US" sz="1900" dirty="0"/>
                    </a:p>
                  </a:txBody>
                  <a:tcPr>
                    <a:solidFill>
                      <a:schemeClr val="accent1">
                        <a:lumMod val="60000"/>
                        <a:lumOff val="40000"/>
                      </a:schemeClr>
                    </a:solidFill>
                  </a:tcPr>
                </a:tc>
              </a:tr>
              <a:tr h="520317">
                <a:tc>
                  <a:txBody>
                    <a:bodyPr/>
                    <a:lstStyle/>
                    <a:p>
                      <a:r>
                        <a:rPr lang="en-US" sz="1900" dirty="0" smtClean="0"/>
                        <a:t>WELD WYSIWYG*</a:t>
                      </a:r>
                      <a:endParaRPr lang="en-US" sz="1900" dirty="0"/>
                    </a:p>
                  </a:txBody>
                  <a:tcPr>
                    <a:solidFill>
                      <a:schemeClr val="accent1">
                        <a:lumMod val="60000"/>
                        <a:lumOff val="40000"/>
                      </a:schemeClr>
                    </a:solidFill>
                  </a:tcPr>
                </a:tc>
                <a:tc>
                  <a:txBody>
                    <a:bodyPr/>
                    <a:lstStyle/>
                    <a:p>
                      <a:r>
                        <a:rPr lang="en-US" sz="1900" dirty="0" smtClean="0"/>
                        <a:t>Spatial/Visual</a:t>
                      </a:r>
                      <a:endParaRPr lang="en-US" sz="1900" dirty="0"/>
                    </a:p>
                  </a:txBody>
                  <a:tcPr>
                    <a:solidFill>
                      <a:schemeClr val="accent1">
                        <a:lumMod val="60000"/>
                        <a:lumOff val="40000"/>
                      </a:schemeClr>
                    </a:solidFill>
                  </a:tcPr>
                </a:tc>
                <a:tc>
                  <a:txBody>
                    <a:bodyPr/>
                    <a:lstStyle/>
                    <a:p>
                      <a:r>
                        <a:rPr lang="en-US" sz="1900" dirty="0" smtClean="0"/>
                        <a:t>WELD Only</a:t>
                      </a:r>
                      <a:endParaRPr lang="en-US" sz="1900" dirty="0"/>
                    </a:p>
                  </a:txBody>
                  <a:tcPr>
                    <a:solidFill>
                      <a:schemeClr val="accent1">
                        <a:lumMod val="60000"/>
                        <a:lumOff val="40000"/>
                      </a:schemeClr>
                    </a:solidFill>
                  </a:tcPr>
                </a:tc>
                <a:tc>
                  <a:txBody>
                    <a:bodyPr/>
                    <a:lstStyle/>
                    <a:p>
                      <a:r>
                        <a:rPr lang="en-US" sz="1900" dirty="0" err="1" smtClean="0"/>
                        <a:t>GeoTiff</a:t>
                      </a:r>
                      <a:r>
                        <a:rPr lang="en-US" sz="1900" dirty="0" smtClean="0"/>
                        <a:t> subsets</a:t>
                      </a:r>
                      <a:endParaRPr lang="en-US" sz="1900" dirty="0"/>
                    </a:p>
                  </a:txBody>
                  <a:tcPr>
                    <a:solidFill>
                      <a:schemeClr val="accent1">
                        <a:lumMod val="60000"/>
                        <a:lumOff val="40000"/>
                      </a:schemeClr>
                    </a:solidFill>
                  </a:tcPr>
                </a:tc>
              </a:tr>
            </a:tbl>
          </a:graphicData>
        </a:graphic>
      </p:graphicFrame>
    </p:spTree>
    <p:extLst>
      <p:ext uri="{BB962C8B-B14F-4D97-AF65-F5344CB8AC3E}">
        <p14:creationId xmlns:p14="http://schemas.microsoft.com/office/powerpoint/2010/main" val="3696452150"/>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3746"/>
            <a:ext cx="8305800" cy="1143000"/>
          </a:xfrm>
        </p:spPr>
        <p:txBody>
          <a:bodyPr/>
          <a:lstStyle/>
          <a:p>
            <a:r>
              <a:rPr lang="en-US" sz="3200" dirty="0" err="1" smtClean="0"/>
              <a:t>GDEx</a:t>
            </a:r>
            <a:r>
              <a:rPr lang="en-US" sz="3200" dirty="0" smtClean="0"/>
              <a:t>, </a:t>
            </a:r>
            <a:r>
              <a:rPr lang="en-US" sz="3200" i="1" dirty="0" smtClean="0">
                <a:effectLst/>
              </a:rPr>
              <a:t>gdex.cr.usgs.gov (SRTM Only)</a:t>
            </a:r>
            <a:endParaRPr lang="en-US" sz="3200" dirty="0"/>
          </a:p>
        </p:txBody>
      </p:sp>
      <p:pic>
        <p:nvPicPr>
          <p:cNvPr id="1024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84723"/>
          <a:stretch/>
        </p:blipFill>
        <p:spPr bwMode="auto">
          <a:xfrm>
            <a:off x="493162" y="1046557"/>
            <a:ext cx="8191610" cy="75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1821614" y="6051478"/>
            <a:ext cx="511648" cy="430994"/>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854774608"/>
              </p:ext>
            </p:extLst>
          </p:nvPr>
        </p:nvGraphicFramePr>
        <p:xfrm>
          <a:off x="457200" y="2034069"/>
          <a:ext cx="7740345" cy="3733800"/>
        </p:xfrm>
        <a:graphic>
          <a:graphicData uri="http://schemas.openxmlformats.org/drawingml/2006/table">
            <a:tbl>
              <a:tblPr firstRow="1" bandRow="1">
                <a:tableStyleId>{D7AC3CCA-C797-4891-BE02-D94E43425B78}</a:tableStyleId>
              </a:tblPr>
              <a:tblGrid>
                <a:gridCol w="1704191"/>
                <a:gridCol w="1565393"/>
                <a:gridCol w="2041272"/>
                <a:gridCol w="2429489"/>
              </a:tblGrid>
              <a:tr h="295635">
                <a:tc>
                  <a:txBody>
                    <a:bodyPr/>
                    <a:lstStyle/>
                    <a:p>
                      <a:r>
                        <a:rPr lang="en-US" sz="1900" dirty="0" smtClean="0"/>
                        <a:t>Access Point</a:t>
                      </a:r>
                      <a:endParaRPr lang="en-US" sz="1900" dirty="0"/>
                    </a:p>
                  </a:txBody>
                  <a:tcPr/>
                </a:tc>
                <a:tc>
                  <a:txBody>
                    <a:bodyPr/>
                    <a:lstStyle/>
                    <a:p>
                      <a:r>
                        <a:rPr lang="en-US" sz="1900" dirty="0" smtClean="0"/>
                        <a:t>Type</a:t>
                      </a:r>
                      <a:endParaRPr lang="en-US" sz="1900" dirty="0"/>
                    </a:p>
                  </a:txBody>
                  <a:tcPr/>
                </a:tc>
                <a:tc>
                  <a:txBody>
                    <a:bodyPr/>
                    <a:lstStyle/>
                    <a:p>
                      <a:r>
                        <a:rPr lang="en-US" sz="1900" dirty="0" smtClean="0"/>
                        <a:t>Data</a:t>
                      </a:r>
                      <a:endParaRPr lang="en-US" sz="1900" dirty="0"/>
                    </a:p>
                  </a:txBody>
                  <a:tcPr/>
                </a:tc>
                <a:tc>
                  <a:txBody>
                    <a:bodyPr/>
                    <a:lstStyle/>
                    <a:p>
                      <a:r>
                        <a:rPr lang="en-US" sz="1900" dirty="0" smtClean="0"/>
                        <a:t>Notes</a:t>
                      </a:r>
                      <a:endParaRPr lang="en-US" sz="1900" dirty="0"/>
                    </a:p>
                  </a:txBody>
                  <a:tcPr/>
                </a:tc>
              </a:tr>
              <a:tr h="520317">
                <a:tc>
                  <a:txBody>
                    <a:bodyPr/>
                    <a:lstStyle/>
                    <a:p>
                      <a:r>
                        <a:rPr lang="en-US" sz="1900" dirty="0" smtClean="0"/>
                        <a:t>NASA Reverb</a:t>
                      </a:r>
                      <a:endParaRPr lang="en-US" sz="1900" dirty="0"/>
                    </a:p>
                  </a:txBody>
                  <a:tcPr>
                    <a:solidFill>
                      <a:schemeClr val="accent1">
                        <a:lumMod val="60000"/>
                        <a:lumOff val="40000"/>
                      </a:schemeClr>
                    </a:solidFill>
                  </a:tcPr>
                </a:tc>
                <a:tc>
                  <a:txBody>
                    <a:bodyPr/>
                    <a:lstStyle/>
                    <a:p>
                      <a:r>
                        <a:rPr lang="en-US" sz="1900" dirty="0" smtClean="0"/>
                        <a:t>Query-based</a:t>
                      </a:r>
                      <a:endParaRPr lang="en-US" sz="1900" dirty="0"/>
                    </a:p>
                  </a:txBody>
                  <a:tcPr>
                    <a:solidFill>
                      <a:schemeClr val="accent1">
                        <a:lumMod val="60000"/>
                        <a:lumOff val="40000"/>
                      </a:schemeClr>
                    </a:solidFill>
                  </a:tcPr>
                </a:tc>
                <a:tc>
                  <a:txBody>
                    <a:bodyPr/>
                    <a:lstStyle/>
                    <a:p>
                      <a:r>
                        <a:rPr lang="en-US" sz="1900" dirty="0" smtClean="0"/>
                        <a:t>NASA EOSDIS wide holdings</a:t>
                      </a:r>
                      <a:endParaRPr lang="en-US" sz="1900" dirty="0"/>
                    </a:p>
                  </a:txBody>
                  <a:tcPr>
                    <a:solidFill>
                      <a:schemeClr val="accent1">
                        <a:lumMod val="60000"/>
                        <a:lumOff val="40000"/>
                      </a:schemeClr>
                    </a:solidFill>
                  </a:tcPr>
                </a:tc>
                <a:tc>
                  <a:txBody>
                    <a:bodyPr/>
                    <a:lstStyle/>
                    <a:p>
                      <a:r>
                        <a:rPr lang="en-US" sz="1900" dirty="0" smtClean="0"/>
                        <a:t>Most data sets, HDF tiles</a:t>
                      </a:r>
                      <a:endParaRPr lang="en-US" sz="1900" dirty="0"/>
                    </a:p>
                  </a:txBody>
                  <a:tcPr>
                    <a:solidFill>
                      <a:schemeClr val="accent1">
                        <a:lumMod val="60000"/>
                        <a:lumOff val="40000"/>
                      </a:schemeClr>
                    </a:solidFill>
                  </a:tcPr>
                </a:tc>
              </a:tr>
              <a:tr h="520317">
                <a:tc>
                  <a:txBody>
                    <a:bodyPr/>
                    <a:lstStyle/>
                    <a:p>
                      <a:r>
                        <a:rPr lang="en-US" sz="1900" dirty="0" smtClean="0"/>
                        <a:t>USGS </a:t>
                      </a:r>
                      <a:r>
                        <a:rPr lang="en-US" sz="1900" dirty="0" err="1" smtClean="0"/>
                        <a:t>EarthExplorer</a:t>
                      </a:r>
                      <a:endParaRPr lang="en-US" sz="1900" dirty="0"/>
                    </a:p>
                  </a:txBody>
                  <a:tcPr>
                    <a:solidFill>
                      <a:schemeClr val="accent1">
                        <a:lumMod val="60000"/>
                        <a:lumOff val="40000"/>
                      </a:schemeClr>
                    </a:solidFill>
                  </a:tcPr>
                </a:tc>
                <a:tc>
                  <a:txBody>
                    <a:bodyPr/>
                    <a:lstStyle/>
                    <a:p>
                      <a:r>
                        <a:rPr lang="en-US" sz="1900" dirty="0" smtClean="0"/>
                        <a:t>Query-based</a:t>
                      </a:r>
                      <a:endParaRPr lang="en-US" sz="1900" dirty="0"/>
                    </a:p>
                  </a:txBody>
                  <a:tcPr>
                    <a:solidFill>
                      <a:schemeClr val="accent1">
                        <a:lumMod val="60000"/>
                        <a:lumOff val="40000"/>
                      </a:schemeClr>
                    </a:solidFill>
                  </a:tcPr>
                </a:tc>
                <a:tc>
                  <a:txBody>
                    <a:bodyPr/>
                    <a:lstStyle/>
                    <a:p>
                      <a:r>
                        <a:rPr lang="en-US" sz="1900" dirty="0" smtClean="0"/>
                        <a:t>LP DAAC &amp; USGS EROS holdings</a:t>
                      </a:r>
                      <a:endParaRPr lang="en-US" sz="1900" dirty="0"/>
                    </a:p>
                  </a:txBody>
                  <a:tcPr>
                    <a:solidFill>
                      <a:schemeClr val="accent1">
                        <a:lumMod val="60000"/>
                        <a:lumOff val="40000"/>
                      </a:schemeClr>
                    </a:solidFill>
                  </a:tcPr>
                </a:tc>
                <a:tc>
                  <a:txBody>
                    <a:bodyPr/>
                    <a:lstStyle/>
                    <a:p>
                      <a:r>
                        <a:rPr lang="en-US" sz="1900" dirty="0" smtClean="0"/>
                        <a:t>Many datasets, HDF</a:t>
                      </a:r>
                      <a:r>
                        <a:rPr lang="en-US" sz="1900" baseline="0" dirty="0" smtClean="0"/>
                        <a:t> tiles</a:t>
                      </a:r>
                      <a:endParaRPr lang="en-US" sz="1900" dirty="0"/>
                    </a:p>
                  </a:txBody>
                  <a:tcPr>
                    <a:solidFill>
                      <a:schemeClr val="accent1">
                        <a:lumMod val="60000"/>
                        <a:lumOff val="40000"/>
                      </a:schemeClr>
                    </a:solidFill>
                  </a:tcPr>
                </a:tc>
              </a:tr>
              <a:tr h="520317">
                <a:tc>
                  <a:txBody>
                    <a:bodyPr/>
                    <a:lstStyle/>
                    <a:p>
                      <a:r>
                        <a:rPr lang="en-US" sz="1900" dirty="0" smtClean="0"/>
                        <a:t>LP DAAC Data Pool</a:t>
                      </a:r>
                      <a:endParaRPr lang="en-US" sz="1900" dirty="0"/>
                    </a:p>
                  </a:txBody>
                  <a:tcPr>
                    <a:solidFill>
                      <a:schemeClr val="accent1">
                        <a:lumMod val="60000"/>
                        <a:lumOff val="40000"/>
                      </a:schemeClr>
                    </a:solidFill>
                  </a:tcPr>
                </a:tc>
                <a:tc>
                  <a:txBody>
                    <a:bodyPr/>
                    <a:lstStyle/>
                    <a:p>
                      <a:r>
                        <a:rPr lang="en-US" sz="1900" dirty="0" smtClean="0"/>
                        <a:t>Direct HTTP access</a:t>
                      </a:r>
                      <a:endParaRPr lang="en-US" sz="1900" dirty="0"/>
                    </a:p>
                  </a:txBody>
                  <a:tcPr>
                    <a:solidFill>
                      <a:schemeClr val="accent1">
                        <a:lumMod val="60000"/>
                        <a:lumOff val="40000"/>
                      </a:schemeClr>
                    </a:solidFill>
                  </a:tcPr>
                </a:tc>
                <a:tc>
                  <a:txBody>
                    <a:bodyPr/>
                    <a:lstStyle/>
                    <a:p>
                      <a:r>
                        <a:rPr lang="en-US" sz="1900" dirty="0" smtClean="0"/>
                        <a:t>LP DAAC on-line holdings</a:t>
                      </a:r>
                      <a:endParaRPr lang="en-US" sz="1900" dirty="0"/>
                    </a:p>
                  </a:txBody>
                  <a:tcPr>
                    <a:solidFill>
                      <a:schemeClr val="accent1">
                        <a:lumMod val="60000"/>
                        <a:lumOff val="40000"/>
                      </a:schemeClr>
                    </a:solidFill>
                  </a:tcPr>
                </a:tc>
                <a:tc>
                  <a:txBody>
                    <a:bodyPr/>
                    <a:lstStyle/>
                    <a:p>
                      <a:r>
                        <a:rPr lang="en-US" sz="1900" dirty="0" smtClean="0"/>
                        <a:t>Navigate directory structure, HDF tiles</a:t>
                      </a:r>
                      <a:endParaRPr lang="en-US" sz="1900" dirty="0"/>
                    </a:p>
                  </a:txBody>
                  <a:tcPr>
                    <a:solidFill>
                      <a:schemeClr val="accent1">
                        <a:lumMod val="60000"/>
                        <a:lumOff val="40000"/>
                      </a:schemeClr>
                    </a:solidFill>
                  </a:tcPr>
                </a:tc>
              </a:tr>
              <a:tr h="520317">
                <a:tc>
                  <a:txBody>
                    <a:bodyPr/>
                    <a:lstStyle/>
                    <a:p>
                      <a:r>
                        <a:rPr lang="en-US" sz="1900" dirty="0" err="1" smtClean="0"/>
                        <a:t>GDEx</a:t>
                      </a:r>
                      <a:endParaRPr lang="en-US" sz="1900" dirty="0"/>
                    </a:p>
                  </a:txBody>
                  <a:tcPr>
                    <a:solidFill>
                      <a:srgbClr val="FFFF99"/>
                    </a:solidFill>
                  </a:tcPr>
                </a:tc>
                <a:tc>
                  <a:txBody>
                    <a:bodyPr/>
                    <a:lstStyle/>
                    <a:p>
                      <a:r>
                        <a:rPr lang="en-US" sz="1900" dirty="0" smtClean="0"/>
                        <a:t>Spatial/Visual</a:t>
                      </a:r>
                      <a:endParaRPr lang="en-US" sz="1900" dirty="0"/>
                    </a:p>
                  </a:txBody>
                  <a:tcPr>
                    <a:solidFill>
                      <a:srgbClr val="FFFF99"/>
                    </a:solidFill>
                  </a:tcPr>
                </a:tc>
                <a:tc>
                  <a:txBody>
                    <a:bodyPr/>
                    <a:lstStyle/>
                    <a:p>
                      <a:r>
                        <a:rPr lang="en-US" sz="1900" dirty="0" smtClean="0"/>
                        <a:t>ASTER GDEM &amp; SRTM holdings</a:t>
                      </a:r>
                      <a:endParaRPr lang="en-US" sz="1900" dirty="0"/>
                    </a:p>
                  </a:txBody>
                  <a:tcPr>
                    <a:solidFill>
                      <a:srgbClr val="FFFF99"/>
                    </a:solidFill>
                  </a:tcPr>
                </a:tc>
                <a:tc>
                  <a:txBody>
                    <a:bodyPr/>
                    <a:lstStyle/>
                    <a:p>
                      <a:r>
                        <a:rPr lang="en-US" sz="1900" dirty="0" smtClean="0"/>
                        <a:t>Select AOI and data format</a:t>
                      </a:r>
                      <a:endParaRPr lang="en-US" sz="1900" dirty="0"/>
                    </a:p>
                  </a:txBody>
                  <a:tcPr>
                    <a:solidFill>
                      <a:srgbClr val="FFFF99"/>
                    </a:solidFill>
                  </a:tcPr>
                </a:tc>
              </a:tr>
              <a:tr h="520317">
                <a:tc>
                  <a:txBody>
                    <a:bodyPr/>
                    <a:lstStyle/>
                    <a:p>
                      <a:r>
                        <a:rPr lang="en-US" sz="1900" dirty="0" smtClean="0"/>
                        <a:t>WELD WYSIWYG*</a:t>
                      </a:r>
                      <a:endParaRPr lang="en-US" sz="1900" dirty="0"/>
                    </a:p>
                  </a:txBody>
                  <a:tcPr>
                    <a:solidFill>
                      <a:schemeClr val="accent1">
                        <a:lumMod val="60000"/>
                        <a:lumOff val="40000"/>
                      </a:schemeClr>
                    </a:solidFill>
                  </a:tcPr>
                </a:tc>
                <a:tc>
                  <a:txBody>
                    <a:bodyPr/>
                    <a:lstStyle/>
                    <a:p>
                      <a:r>
                        <a:rPr lang="en-US" sz="1900" dirty="0" smtClean="0"/>
                        <a:t>Spatial/Visual</a:t>
                      </a:r>
                      <a:endParaRPr lang="en-US" sz="1900" dirty="0"/>
                    </a:p>
                  </a:txBody>
                  <a:tcPr>
                    <a:solidFill>
                      <a:schemeClr val="accent1">
                        <a:lumMod val="60000"/>
                        <a:lumOff val="40000"/>
                      </a:schemeClr>
                    </a:solidFill>
                  </a:tcPr>
                </a:tc>
                <a:tc>
                  <a:txBody>
                    <a:bodyPr/>
                    <a:lstStyle/>
                    <a:p>
                      <a:r>
                        <a:rPr lang="en-US" sz="1900" dirty="0" smtClean="0"/>
                        <a:t>WELD Only</a:t>
                      </a:r>
                      <a:endParaRPr lang="en-US" sz="1900" dirty="0"/>
                    </a:p>
                  </a:txBody>
                  <a:tcPr>
                    <a:solidFill>
                      <a:schemeClr val="accent1">
                        <a:lumMod val="60000"/>
                        <a:lumOff val="40000"/>
                      </a:schemeClr>
                    </a:solidFill>
                  </a:tcPr>
                </a:tc>
                <a:tc>
                  <a:txBody>
                    <a:bodyPr/>
                    <a:lstStyle/>
                    <a:p>
                      <a:r>
                        <a:rPr lang="en-US" sz="1900" dirty="0" err="1" smtClean="0"/>
                        <a:t>GeoTiff</a:t>
                      </a:r>
                      <a:r>
                        <a:rPr lang="en-US" sz="1900" dirty="0" smtClean="0"/>
                        <a:t> subsets</a:t>
                      </a:r>
                      <a:endParaRPr lang="en-US" sz="1900" dirty="0"/>
                    </a:p>
                  </a:txBody>
                  <a:tcPr>
                    <a:solidFill>
                      <a:schemeClr val="accent1">
                        <a:lumMod val="60000"/>
                        <a:lumOff val="40000"/>
                      </a:schemeClr>
                    </a:solidFill>
                  </a:tcPr>
                </a:tc>
              </a:tr>
            </a:tbl>
          </a:graphicData>
        </a:graphic>
      </p:graphicFrame>
    </p:spTree>
    <p:extLst>
      <p:ext uri="{BB962C8B-B14F-4D97-AF65-F5344CB8AC3E}">
        <p14:creationId xmlns:p14="http://schemas.microsoft.com/office/powerpoint/2010/main" val="71287388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s://earthdata.nasa.gov/sites/default/files/Data%20Centers%20map%2012162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86" y="1356869"/>
            <a:ext cx="6239315" cy="46794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285962"/>
            <a:ext cx="8305800" cy="1143000"/>
          </a:xfrm>
        </p:spPr>
        <p:txBody>
          <a:bodyPr/>
          <a:lstStyle/>
          <a:p>
            <a:r>
              <a:rPr lang="en-US" sz="3200" dirty="0">
                <a:latin typeface="Arial Narrow" panose="020B0606020202030204" pitchFamily="34" charset="0"/>
              </a:rPr>
              <a:t>Land Processes Distributed Active Archive Center (LP </a:t>
            </a:r>
            <a:r>
              <a:rPr lang="en-US" sz="3200" dirty="0" smtClean="0">
                <a:latin typeface="Arial Narrow" panose="020B0606020202030204" pitchFamily="34" charset="0"/>
              </a:rPr>
              <a:t>DAAC)</a:t>
            </a:r>
            <a:endParaRPr lang="en-US" sz="3200" dirty="0"/>
          </a:p>
        </p:txBody>
      </p:sp>
      <p:sp>
        <p:nvSpPr>
          <p:cNvPr id="6" name="Oval 5"/>
          <p:cNvSpPr/>
          <p:nvPr/>
        </p:nvSpPr>
        <p:spPr bwMode="auto">
          <a:xfrm>
            <a:off x="2664754" y="2581626"/>
            <a:ext cx="1609698" cy="1441570"/>
          </a:xfrm>
          <a:prstGeom prst="ellipse">
            <a:avLst/>
          </a:prstGeom>
          <a:noFill/>
          <a:ln w="38100" cap="flat" cmpd="sng" algn="ctr">
            <a:solidFill>
              <a:srgbClr val="C00000"/>
            </a:solid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5" name="Picture 4"/>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30629644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0193" t="7402" r="4691"/>
          <a:stretch/>
        </p:blipFill>
        <p:spPr>
          <a:xfrm>
            <a:off x="467299" y="876203"/>
            <a:ext cx="6091004" cy="5000590"/>
          </a:xfrm>
          <a:prstGeom prst="rect">
            <a:avLst/>
          </a:prstGeom>
        </p:spPr>
      </p:pic>
      <p:sp>
        <p:nvSpPr>
          <p:cNvPr id="2" name="Title 1"/>
          <p:cNvSpPr>
            <a:spLocks noGrp="1"/>
          </p:cNvSpPr>
          <p:nvPr>
            <p:ph type="title"/>
          </p:nvPr>
        </p:nvSpPr>
        <p:spPr>
          <a:xfrm>
            <a:off x="401548" y="67917"/>
            <a:ext cx="8305800" cy="1143000"/>
          </a:xfrm>
        </p:spPr>
        <p:txBody>
          <a:bodyPr/>
          <a:lstStyle/>
          <a:p>
            <a:r>
              <a:rPr lang="en-US" sz="3200" dirty="0"/>
              <a:t>WYSIWYG, weld.cr.usgs.gov (WELD Only)</a:t>
            </a:r>
          </a:p>
        </p:txBody>
      </p:sp>
      <p:pic>
        <p:nvPicPr>
          <p:cNvPr id="5" name="Picture 4"/>
          <p:cNvPicPr>
            <a:picLocks noChangeAspect="1"/>
          </p:cNvPicPr>
          <p:nvPr/>
        </p:nvPicPr>
        <p:blipFill>
          <a:blip r:embed="rId4"/>
          <a:stretch>
            <a:fillRect/>
          </a:stretch>
        </p:blipFill>
        <p:spPr>
          <a:xfrm>
            <a:off x="1821614" y="6051478"/>
            <a:ext cx="511648" cy="430994"/>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03157854"/>
              </p:ext>
            </p:extLst>
          </p:nvPr>
        </p:nvGraphicFramePr>
        <p:xfrm>
          <a:off x="467299" y="2185301"/>
          <a:ext cx="7740345" cy="3733800"/>
        </p:xfrm>
        <a:graphic>
          <a:graphicData uri="http://schemas.openxmlformats.org/drawingml/2006/table">
            <a:tbl>
              <a:tblPr firstRow="1" bandRow="1">
                <a:tableStyleId>{D7AC3CCA-C797-4891-BE02-D94E43425B78}</a:tableStyleId>
              </a:tblPr>
              <a:tblGrid>
                <a:gridCol w="1704191"/>
                <a:gridCol w="1565393"/>
                <a:gridCol w="2041272"/>
                <a:gridCol w="2429489"/>
              </a:tblGrid>
              <a:tr h="295635">
                <a:tc>
                  <a:txBody>
                    <a:bodyPr/>
                    <a:lstStyle/>
                    <a:p>
                      <a:r>
                        <a:rPr lang="en-US" sz="1900" dirty="0" smtClean="0"/>
                        <a:t>Access Point</a:t>
                      </a:r>
                      <a:endParaRPr lang="en-US" sz="1900" dirty="0"/>
                    </a:p>
                  </a:txBody>
                  <a:tcPr/>
                </a:tc>
                <a:tc>
                  <a:txBody>
                    <a:bodyPr/>
                    <a:lstStyle/>
                    <a:p>
                      <a:r>
                        <a:rPr lang="en-US" sz="1900" dirty="0" smtClean="0"/>
                        <a:t>Type</a:t>
                      </a:r>
                      <a:endParaRPr lang="en-US" sz="1900" dirty="0"/>
                    </a:p>
                  </a:txBody>
                  <a:tcPr/>
                </a:tc>
                <a:tc>
                  <a:txBody>
                    <a:bodyPr/>
                    <a:lstStyle/>
                    <a:p>
                      <a:r>
                        <a:rPr lang="en-US" sz="1900" dirty="0" smtClean="0"/>
                        <a:t>Data</a:t>
                      </a:r>
                      <a:endParaRPr lang="en-US" sz="1900" dirty="0"/>
                    </a:p>
                  </a:txBody>
                  <a:tcPr/>
                </a:tc>
                <a:tc>
                  <a:txBody>
                    <a:bodyPr/>
                    <a:lstStyle/>
                    <a:p>
                      <a:r>
                        <a:rPr lang="en-US" sz="1900" dirty="0" smtClean="0"/>
                        <a:t>Notes</a:t>
                      </a:r>
                      <a:endParaRPr lang="en-US" sz="1900" dirty="0"/>
                    </a:p>
                  </a:txBody>
                  <a:tcPr/>
                </a:tc>
              </a:tr>
              <a:tr h="520317">
                <a:tc>
                  <a:txBody>
                    <a:bodyPr/>
                    <a:lstStyle/>
                    <a:p>
                      <a:r>
                        <a:rPr lang="en-US" sz="1900" dirty="0" smtClean="0"/>
                        <a:t>NASA Reverb</a:t>
                      </a:r>
                      <a:endParaRPr lang="en-US" sz="1900" dirty="0"/>
                    </a:p>
                  </a:txBody>
                  <a:tcPr>
                    <a:solidFill>
                      <a:schemeClr val="accent1">
                        <a:lumMod val="60000"/>
                        <a:lumOff val="40000"/>
                      </a:schemeClr>
                    </a:solidFill>
                  </a:tcPr>
                </a:tc>
                <a:tc>
                  <a:txBody>
                    <a:bodyPr/>
                    <a:lstStyle/>
                    <a:p>
                      <a:r>
                        <a:rPr lang="en-US" sz="1900" dirty="0" smtClean="0"/>
                        <a:t>Query-based</a:t>
                      </a:r>
                      <a:endParaRPr lang="en-US" sz="1900" dirty="0"/>
                    </a:p>
                  </a:txBody>
                  <a:tcPr>
                    <a:solidFill>
                      <a:schemeClr val="accent1">
                        <a:lumMod val="60000"/>
                        <a:lumOff val="40000"/>
                      </a:schemeClr>
                    </a:solidFill>
                  </a:tcPr>
                </a:tc>
                <a:tc>
                  <a:txBody>
                    <a:bodyPr/>
                    <a:lstStyle/>
                    <a:p>
                      <a:r>
                        <a:rPr lang="en-US" sz="1900" dirty="0" smtClean="0"/>
                        <a:t>NASA EOSDIS wide holdings</a:t>
                      </a:r>
                      <a:endParaRPr lang="en-US" sz="1900" dirty="0"/>
                    </a:p>
                  </a:txBody>
                  <a:tcPr>
                    <a:solidFill>
                      <a:schemeClr val="accent1">
                        <a:lumMod val="60000"/>
                        <a:lumOff val="40000"/>
                      </a:schemeClr>
                    </a:solidFill>
                  </a:tcPr>
                </a:tc>
                <a:tc>
                  <a:txBody>
                    <a:bodyPr/>
                    <a:lstStyle/>
                    <a:p>
                      <a:r>
                        <a:rPr lang="en-US" sz="1900" dirty="0" smtClean="0"/>
                        <a:t>Most data sets, HDF tiles</a:t>
                      </a:r>
                      <a:endParaRPr lang="en-US" sz="1900" dirty="0"/>
                    </a:p>
                  </a:txBody>
                  <a:tcPr>
                    <a:solidFill>
                      <a:schemeClr val="accent1">
                        <a:lumMod val="60000"/>
                        <a:lumOff val="40000"/>
                      </a:schemeClr>
                    </a:solidFill>
                  </a:tcPr>
                </a:tc>
              </a:tr>
              <a:tr h="520317">
                <a:tc>
                  <a:txBody>
                    <a:bodyPr/>
                    <a:lstStyle/>
                    <a:p>
                      <a:r>
                        <a:rPr lang="en-US" sz="1900" dirty="0" smtClean="0"/>
                        <a:t>USGS </a:t>
                      </a:r>
                      <a:r>
                        <a:rPr lang="en-US" sz="1900" dirty="0" err="1" smtClean="0"/>
                        <a:t>EarthExplorer</a:t>
                      </a:r>
                      <a:endParaRPr lang="en-US" sz="1900" dirty="0"/>
                    </a:p>
                  </a:txBody>
                  <a:tcPr>
                    <a:solidFill>
                      <a:schemeClr val="accent1">
                        <a:lumMod val="60000"/>
                        <a:lumOff val="40000"/>
                      </a:schemeClr>
                    </a:solidFill>
                  </a:tcPr>
                </a:tc>
                <a:tc>
                  <a:txBody>
                    <a:bodyPr/>
                    <a:lstStyle/>
                    <a:p>
                      <a:r>
                        <a:rPr lang="en-US" sz="1900" dirty="0" smtClean="0"/>
                        <a:t>Query-based</a:t>
                      </a:r>
                      <a:endParaRPr lang="en-US" sz="1900" dirty="0"/>
                    </a:p>
                  </a:txBody>
                  <a:tcPr>
                    <a:solidFill>
                      <a:schemeClr val="accent1">
                        <a:lumMod val="60000"/>
                        <a:lumOff val="40000"/>
                      </a:schemeClr>
                    </a:solidFill>
                  </a:tcPr>
                </a:tc>
                <a:tc>
                  <a:txBody>
                    <a:bodyPr/>
                    <a:lstStyle/>
                    <a:p>
                      <a:r>
                        <a:rPr lang="en-US" sz="1900" dirty="0" smtClean="0"/>
                        <a:t>LP DAAC &amp; USGS EROS holdings</a:t>
                      </a:r>
                      <a:endParaRPr lang="en-US" sz="1900" dirty="0"/>
                    </a:p>
                  </a:txBody>
                  <a:tcPr>
                    <a:solidFill>
                      <a:schemeClr val="accent1">
                        <a:lumMod val="60000"/>
                        <a:lumOff val="40000"/>
                      </a:schemeClr>
                    </a:solidFill>
                  </a:tcPr>
                </a:tc>
                <a:tc>
                  <a:txBody>
                    <a:bodyPr/>
                    <a:lstStyle/>
                    <a:p>
                      <a:r>
                        <a:rPr lang="en-US" sz="1900" dirty="0" smtClean="0"/>
                        <a:t>Many datasets, HDF</a:t>
                      </a:r>
                      <a:r>
                        <a:rPr lang="en-US" sz="1900" baseline="0" dirty="0" smtClean="0"/>
                        <a:t> tiles</a:t>
                      </a:r>
                      <a:endParaRPr lang="en-US" sz="1900" dirty="0"/>
                    </a:p>
                  </a:txBody>
                  <a:tcPr>
                    <a:solidFill>
                      <a:schemeClr val="accent1">
                        <a:lumMod val="60000"/>
                        <a:lumOff val="40000"/>
                      </a:schemeClr>
                    </a:solidFill>
                  </a:tcPr>
                </a:tc>
              </a:tr>
              <a:tr h="520317">
                <a:tc>
                  <a:txBody>
                    <a:bodyPr/>
                    <a:lstStyle/>
                    <a:p>
                      <a:r>
                        <a:rPr lang="en-US" sz="1900" dirty="0" smtClean="0"/>
                        <a:t>LP DAAC Data Pool</a:t>
                      </a:r>
                      <a:endParaRPr lang="en-US" sz="1900" dirty="0"/>
                    </a:p>
                  </a:txBody>
                  <a:tcPr>
                    <a:solidFill>
                      <a:schemeClr val="accent1">
                        <a:lumMod val="60000"/>
                        <a:lumOff val="40000"/>
                      </a:schemeClr>
                    </a:solidFill>
                  </a:tcPr>
                </a:tc>
                <a:tc>
                  <a:txBody>
                    <a:bodyPr/>
                    <a:lstStyle/>
                    <a:p>
                      <a:r>
                        <a:rPr lang="en-US" sz="1900" dirty="0" smtClean="0"/>
                        <a:t>Direct HTTP access</a:t>
                      </a:r>
                      <a:endParaRPr lang="en-US" sz="1900" dirty="0"/>
                    </a:p>
                  </a:txBody>
                  <a:tcPr>
                    <a:solidFill>
                      <a:schemeClr val="accent1">
                        <a:lumMod val="60000"/>
                        <a:lumOff val="40000"/>
                      </a:schemeClr>
                    </a:solidFill>
                  </a:tcPr>
                </a:tc>
                <a:tc>
                  <a:txBody>
                    <a:bodyPr/>
                    <a:lstStyle/>
                    <a:p>
                      <a:r>
                        <a:rPr lang="en-US" sz="1900" dirty="0" smtClean="0"/>
                        <a:t>LP DAAC on-line holdings</a:t>
                      </a:r>
                      <a:endParaRPr lang="en-US" sz="1900" dirty="0"/>
                    </a:p>
                  </a:txBody>
                  <a:tcPr>
                    <a:solidFill>
                      <a:schemeClr val="accent1">
                        <a:lumMod val="60000"/>
                        <a:lumOff val="40000"/>
                      </a:schemeClr>
                    </a:solidFill>
                  </a:tcPr>
                </a:tc>
                <a:tc>
                  <a:txBody>
                    <a:bodyPr/>
                    <a:lstStyle/>
                    <a:p>
                      <a:r>
                        <a:rPr lang="en-US" sz="1900" dirty="0" smtClean="0"/>
                        <a:t>Navigate directory structure, HDF tiles</a:t>
                      </a:r>
                      <a:endParaRPr lang="en-US" sz="1900" dirty="0"/>
                    </a:p>
                  </a:txBody>
                  <a:tcPr>
                    <a:solidFill>
                      <a:schemeClr val="accent1">
                        <a:lumMod val="60000"/>
                        <a:lumOff val="40000"/>
                      </a:schemeClr>
                    </a:solidFill>
                  </a:tcPr>
                </a:tc>
              </a:tr>
              <a:tr h="520317">
                <a:tc>
                  <a:txBody>
                    <a:bodyPr/>
                    <a:lstStyle/>
                    <a:p>
                      <a:r>
                        <a:rPr lang="en-US" sz="1900" dirty="0" err="1" smtClean="0"/>
                        <a:t>GDEx</a:t>
                      </a:r>
                      <a:endParaRPr lang="en-US" sz="1900" dirty="0"/>
                    </a:p>
                  </a:txBody>
                  <a:tcPr>
                    <a:solidFill>
                      <a:schemeClr val="accent1">
                        <a:lumMod val="60000"/>
                        <a:lumOff val="40000"/>
                      </a:schemeClr>
                    </a:solidFill>
                  </a:tcPr>
                </a:tc>
                <a:tc>
                  <a:txBody>
                    <a:bodyPr/>
                    <a:lstStyle/>
                    <a:p>
                      <a:r>
                        <a:rPr lang="en-US" sz="1900" dirty="0" smtClean="0"/>
                        <a:t>Spatial/Visual</a:t>
                      </a:r>
                      <a:endParaRPr lang="en-US" sz="1900" dirty="0"/>
                    </a:p>
                  </a:txBody>
                  <a:tcPr>
                    <a:solidFill>
                      <a:schemeClr val="accent1">
                        <a:lumMod val="60000"/>
                        <a:lumOff val="40000"/>
                      </a:schemeClr>
                    </a:solidFill>
                  </a:tcPr>
                </a:tc>
                <a:tc>
                  <a:txBody>
                    <a:bodyPr/>
                    <a:lstStyle/>
                    <a:p>
                      <a:r>
                        <a:rPr lang="en-US" sz="1900" dirty="0" smtClean="0"/>
                        <a:t>ASTER GDEM &amp; SRTM holdings</a:t>
                      </a:r>
                      <a:endParaRPr lang="en-US" sz="1900" dirty="0"/>
                    </a:p>
                  </a:txBody>
                  <a:tcPr>
                    <a:solidFill>
                      <a:schemeClr val="accent1">
                        <a:lumMod val="60000"/>
                        <a:lumOff val="40000"/>
                      </a:schemeClr>
                    </a:solidFill>
                  </a:tcPr>
                </a:tc>
                <a:tc>
                  <a:txBody>
                    <a:bodyPr/>
                    <a:lstStyle/>
                    <a:p>
                      <a:r>
                        <a:rPr lang="en-US" sz="1900" dirty="0" smtClean="0"/>
                        <a:t>Select AOI and data format</a:t>
                      </a:r>
                      <a:endParaRPr lang="en-US" sz="1900" dirty="0"/>
                    </a:p>
                  </a:txBody>
                  <a:tcPr>
                    <a:solidFill>
                      <a:schemeClr val="accent1">
                        <a:lumMod val="60000"/>
                        <a:lumOff val="40000"/>
                      </a:schemeClr>
                    </a:solidFill>
                  </a:tcPr>
                </a:tc>
              </a:tr>
              <a:tr h="520317">
                <a:tc>
                  <a:txBody>
                    <a:bodyPr/>
                    <a:lstStyle/>
                    <a:p>
                      <a:r>
                        <a:rPr lang="en-US" sz="1900" dirty="0" smtClean="0"/>
                        <a:t>WELD WYSIWYG*</a:t>
                      </a:r>
                      <a:endParaRPr lang="en-US" sz="1900" dirty="0"/>
                    </a:p>
                  </a:txBody>
                  <a:tcPr>
                    <a:solidFill>
                      <a:srgbClr val="FFFF99"/>
                    </a:solidFill>
                  </a:tcPr>
                </a:tc>
                <a:tc>
                  <a:txBody>
                    <a:bodyPr/>
                    <a:lstStyle/>
                    <a:p>
                      <a:r>
                        <a:rPr lang="en-US" sz="1900" dirty="0" smtClean="0"/>
                        <a:t>Spatial/Visual</a:t>
                      </a:r>
                      <a:endParaRPr lang="en-US" sz="1900" dirty="0"/>
                    </a:p>
                  </a:txBody>
                  <a:tcPr>
                    <a:solidFill>
                      <a:srgbClr val="FFFF99"/>
                    </a:solidFill>
                  </a:tcPr>
                </a:tc>
                <a:tc>
                  <a:txBody>
                    <a:bodyPr/>
                    <a:lstStyle/>
                    <a:p>
                      <a:r>
                        <a:rPr lang="en-US" sz="1900" dirty="0" smtClean="0"/>
                        <a:t>WELD Only</a:t>
                      </a:r>
                      <a:endParaRPr lang="en-US" sz="1900" dirty="0"/>
                    </a:p>
                  </a:txBody>
                  <a:tcPr>
                    <a:solidFill>
                      <a:srgbClr val="FFFF99"/>
                    </a:solidFill>
                  </a:tcPr>
                </a:tc>
                <a:tc>
                  <a:txBody>
                    <a:bodyPr/>
                    <a:lstStyle/>
                    <a:p>
                      <a:r>
                        <a:rPr lang="en-US" sz="1900" dirty="0" err="1" smtClean="0"/>
                        <a:t>GeoTiff</a:t>
                      </a:r>
                      <a:r>
                        <a:rPr lang="en-US" sz="1900" dirty="0" smtClean="0"/>
                        <a:t> subsets</a:t>
                      </a:r>
                      <a:endParaRPr lang="en-US" sz="1900" dirty="0"/>
                    </a:p>
                  </a:txBody>
                  <a:tcPr>
                    <a:solidFill>
                      <a:srgbClr val="FFFF99"/>
                    </a:solidFill>
                  </a:tcPr>
                </a:tc>
              </a:tr>
            </a:tbl>
          </a:graphicData>
        </a:graphic>
      </p:graphicFrame>
    </p:spTree>
    <p:extLst>
      <p:ext uri="{BB962C8B-B14F-4D97-AF65-F5344CB8AC3E}">
        <p14:creationId xmlns:p14="http://schemas.microsoft.com/office/powerpoint/2010/main" val="3757620446"/>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89823"/>
            <a:ext cx="8305800" cy="1143000"/>
          </a:xfrm>
        </p:spPr>
        <p:txBody>
          <a:bodyPr/>
          <a:lstStyle/>
          <a:p>
            <a:r>
              <a:rPr lang="en-US" dirty="0">
                <a:latin typeface="Arial Narrow" panose="020B0606020202030204" pitchFamily="34" charset="0"/>
              </a:rPr>
              <a:t>Future </a:t>
            </a:r>
            <a:r>
              <a:rPr lang="en-US" dirty="0" err="1">
                <a:latin typeface="Arial Narrow" panose="020B0606020202030204" pitchFamily="34" charset="0"/>
              </a:rPr>
              <a:t>MEaSUREs</a:t>
            </a:r>
            <a:r>
              <a:rPr lang="en-US" dirty="0">
                <a:latin typeface="Arial Narrow" panose="020B0606020202030204" pitchFamily="34" charset="0"/>
              </a:rPr>
              <a:t> Products</a:t>
            </a:r>
            <a:endParaRPr lang="en-US" dirty="0"/>
          </a:p>
        </p:txBody>
      </p:sp>
      <p:sp>
        <p:nvSpPr>
          <p:cNvPr id="3" name="Content Placeholder 2"/>
          <p:cNvSpPr>
            <a:spLocks noGrp="1"/>
          </p:cNvSpPr>
          <p:nvPr>
            <p:ph idx="1"/>
          </p:nvPr>
        </p:nvSpPr>
        <p:spPr>
          <a:xfrm>
            <a:off x="381000" y="1016051"/>
            <a:ext cx="8305800" cy="4495800"/>
          </a:xfrm>
        </p:spPr>
        <p:txBody>
          <a:bodyPr/>
          <a:lstStyle/>
          <a:p>
            <a:r>
              <a:rPr lang="en-US" dirty="0" err="1" smtClean="0">
                <a:latin typeface="Arial Narrow" panose="020B0606020202030204" pitchFamily="34" charset="0"/>
              </a:rPr>
              <a:t>MEaSUREs</a:t>
            </a:r>
            <a:r>
              <a:rPr lang="en-US" dirty="0" smtClean="0">
                <a:latin typeface="Arial Narrow" panose="020B0606020202030204" pitchFamily="34" charset="0"/>
              </a:rPr>
              <a:t> 2006 Projects</a:t>
            </a:r>
          </a:p>
          <a:p>
            <a:pPr lvl="1"/>
            <a:r>
              <a:rPr lang="en-US" dirty="0" smtClean="0">
                <a:latin typeface="Arial Narrow" panose="020B0606020202030204" pitchFamily="34" charset="0"/>
              </a:rPr>
              <a:t>The </a:t>
            </a:r>
            <a:r>
              <a:rPr lang="en-US" dirty="0">
                <a:latin typeface="Arial Narrow" panose="020B0606020202030204" pitchFamily="34" charset="0"/>
              </a:rPr>
              <a:t>Vegetation Index &amp; Phenology (VIP) </a:t>
            </a:r>
            <a:endParaRPr lang="en-US" dirty="0" smtClean="0">
              <a:latin typeface="Arial Narrow" panose="020B0606020202030204" pitchFamily="34" charset="0"/>
            </a:endParaRPr>
          </a:p>
          <a:p>
            <a:pPr lvl="1"/>
            <a:r>
              <a:rPr lang="en-US" dirty="0" smtClean="0">
                <a:latin typeface="Arial Narrow" panose="020B0606020202030204" pitchFamily="34" charset="0"/>
              </a:rPr>
              <a:t>The </a:t>
            </a:r>
            <a:r>
              <a:rPr lang="en-US" dirty="0">
                <a:latin typeface="Arial Narrow" panose="020B0606020202030204" pitchFamily="34" charset="0"/>
              </a:rPr>
              <a:t>Global Forest Cover Change (GFCC) </a:t>
            </a:r>
            <a:endParaRPr lang="en-US" dirty="0" smtClean="0">
              <a:latin typeface="Arial Narrow" panose="020B0606020202030204" pitchFamily="34" charset="0"/>
            </a:endParaRPr>
          </a:p>
          <a:p>
            <a:pPr lvl="1"/>
            <a:r>
              <a:rPr lang="en-US" dirty="0" smtClean="0">
                <a:latin typeface="Arial Narrow" panose="020B0606020202030204" pitchFamily="34" charset="0"/>
              </a:rPr>
              <a:t>The Definitive Merged Global Digital Topographic Data Set </a:t>
            </a:r>
          </a:p>
          <a:p>
            <a:r>
              <a:rPr lang="en-US" dirty="0" err="1" smtClean="0"/>
              <a:t>MEaSUREs</a:t>
            </a:r>
            <a:r>
              <a:rPr lang="en-US" dirty="0" smtClean="0"/>
              <a:t> 2012 Projects </a:t>
            </a:r>
          </a:p>
          <a:p>
            <a:pPr lvl="1"/>
            <a:r>
              <a:rPr lang="en-US" dirty="0" smtClean="0"/>
              <a:t>Global Cropland Area Database (GCAD30)</a:t>
            </a:r>
          </a:p>
          <a:p>
            <a:pPr lvl="1"/>
            <a:r>
              <a:rPr lang="en-US" dirty="0" smtClean="0"/>
              <a:t>Global WELD</a:t>
            </a:r>
          </a:p>
          <a:p>
            <a:pPr lvl="1"/>
            <a:r>
              <a:rPr lang="en-US" dirty="0" smtClean="0"/>
              <a:t>Vegetation Continuous Fields</a:t>
            </a:r>
          </a:p>
          <a:p>
            <a:pPr lvl="1"/>
            <a:r>
              <a:rPr lang="en-US" dirty="0" smtClean="0"/>
              <a:t>NASADEM:  Creating a New NASA Digital Elevation Model and Associated Products</a:t>
            </a:r>
          </a:p>
          <a:p>
            <a:r>
              <a:rPr lang="en-US" dirty="0" smtClean="0"/>
              <a:t>Watch </a:t>
            </a:r>
            <a:r>
              <a:rPr lang="en-US" dirty="0"/>
              <a:t>News Releases on the LPDAAC webpage. </a:t>
            </a:r>
          </a:p>
          <a:p>
            <a:endParaRPr lang="en-US" dirty="0">
              <a:latin typeface="Arial Narrow" panose="020B0606020202030204" pitchFamily="34" charset="0"/>
            </a:endParaRPr>
          </a:p>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141" y="484974"/>
            <a:ext cx="1764584" cy="141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7677" y="867829"/>
            <a:ext cx="1781340" cy="142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484088307"/>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80482"/>
            <a:ext cx="8305800" cy="1143000"/>
          </a:xfrm>
        </p:spPr>
        <p:txBody>
          <a:bodyPr/>
          <a:lstStyle/>
          <a:p>
            <a:r>
              <a:rPr lang="en-US" dirty="0" smtClean="0"/>
              <a:t>LP DAAC </a:t>
            </a:r>
            <a:r>
              <a:rPr lang="en-US" dirty="0" err="1" smtClean="0"/>
              <a:t>MEaSUREs</a:t>
            </a:r>
            <a:r>
              <a:rPr lang="en-US" dirty="0" smtClean="0"/>
              <a:t> Support</a:t>
            </a:r>
            <a:endParaRPr lang="en-US" dirty="0"/>
          </a:p>
        </p:txBody>
      </p:sp>
      <p:sp>
        <p:nvSpPr>
          <p:cNvPr id="3" name="Content Placeholder 2"/>
          <p:cNvSpPr>
            <a:spLocks noGrp="1"/>
          </p:cNvSpPr>
          <p:nvPr>
            <p:ph idx="1"/>
          </p:nvPr>
        </p:nvSpPr>
        <p:spPr/>
        <p:txBody>
          <a:bodyPr/>
          <a:lstStyle/>
          <a:p>
            <a:pPr marL="0" indent="0">
              <a:buNone/>
            </a:pPr>
            <a:r>
              <a:rPr lang="en-US" sz="3200" dirty="0">
                <a:latin typeface="Arial Narrow" panose="020B0606020202030204" pitchFamily="34" charset="0"/>
              </a:rPr>
              <a:t>Data Support, contact LP DAAC User Services</a:t>
            </a:r>
          </a:p>
          <a:p>
            <a:pPr marL="0" indent="0">
              <a:buNone/>
            </a:pPr>
            <a:r>
              <a:rPr lang="en-US" dirty="0">
                <a:latin typeface="Arial Narrow" panose="020B0606020202030204" pitchFamily="34" charset="0"/>
              </a:rPr>
              <a:t>Voice: 605-594-6116</a:t>
            </a:r>
          </a:p>
          <a:p>
            <a:pPr marL="0" indent="0">
              <a:buNone/>
            </a:pPr>
            <a:r>
              <a:rPr lang="en-US" dirty="0">
                <a:latin typeface="Arial Narrow" panose="020B0606020202030204" pitchFamily="34" charset="0"/>
              </a:rPr>
              <a:t>Toll Free: 866-573-3222 (866-LPE-DAAC)</a:t>
            </a:r>
          </a:p>
          <a:p>
            <a:pPr marL="0" indent="0">
              <a:buNone/>
            </a:pPr>
            <a:r>
              <a:rPr lang="en-US" dirty="0">
                <a:latin typeface="Arial Narrow" panose="020B0606020202030204" pitchFamily="34" charset="0"/>
              </a:rPr>
              <a:t>Fax: 605-594-6963</a:t>
            </a:r>
          </a:p>
          <a:p>
            <a:pPr marL="0" indent="0">
              <a:buNone/>
            </a:pPr>
            <a:r>
              <a:rPr lang="en-US" dirty="0">
                <a:latin typeface="Arial Narrow" panose="020B0606020202030204" pitchFamily="34" charset="0"/>
              </a:rPr>
              <a:t>E-mail: </a:t>
            </a:r>
            <a:r>
              <a:rPr lang="en-US" dirty="0">
                <a:solidFill>
                  <a:schemeClr val="bg1">
                    <a:lumMod val="95000"/>
                  </a:schemeClr>
                </a:solidFill>
                <a:latin typeface="Arial Narrow" panose="020B0606020202030204" pitchFamily="34" charset="0"/>
              </a:rPr>
              <a:t>LPDAAC@usgs.gov</a:t>
            </a:r>
          </a:p>
          <a:p>
            <a:pPr marL="0" indent="0">
              <a:buNone/>
            </a:pPr>
            <a:r>
              <a:rPr lang="en-US" dirty="0">
                <a:latin typeface="Arial Narrow" panose="020B0606020202030204" pitchFamily="34" charset="0"/>
              </a:rPr>
              <a:t>Web: https://lpdaac.usgs.gov/</a:t>
            </a:r>
          </a:p>
          <a:p>
            <a:pPr marL="0" indent="0">
              <a:buNone/>
            </a:pPr>
            <a:endParaRPr lang="en-US" dirty="0"/>
          </a:p>
        </p:txBody>
      </p:sp>
      <p:pic>
        <p:nvPicPr>
          <p:cNvPr id="4" name="Picture 3"/>
          <p:cNvPicPr>
            <a:picLocks noChangeAspect="1"/>
          </p:cNvPicPr>
          <p:nvPr/>
        </p:nvPicPr>
        <p:blipFill>
          <a:blip r:embed="rId3"/>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267095863"/>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598" y="574574"/>
            <a:ext cx="8870868" cy="1143000"/>
          </a:xfrm>
        </p:spPr>
        <p:txBody>
          <a:bodyPr/>
          <a:lstStyle/>
          <a:p>
            <a:r>
              <a:rPr lang="en-US" sz="3200" dirty="0" smtClean="0"/>
              <a:t>LP DAAC Data Products, </a:t>
            </a:r>
            <a:r>
              <a:rPr lang="en-US" sz="3200" dirty="0">
                <a:latin typeface="Arial Narrow" panose="020B0606020202030204" pitchFamily="34" charset="0"/>
              </a:rPr>
              <a:t>https://lpdaac.usgs.gov/products</a:t>
            </a:r>
            <a:r>
              <a:rPr lang="en-US" dirty="0">
                <a:solidFill>
                  <a:schemeClr val="accent1">
                    <a:lumMod val="75000"/>
                  </a:schemeClr>
                </a:solidFill>
                <a:latin typeface="Arial Narrow" panose="020B0606020202030204" pitchFamily="34" charset="0"/>
              </a:rPr>
              <a:t/>
            </a:r>
            <a:br>
              <a:rPr lang="en-US" dirty="0">
                <a:solidFill>
                  <a:schemeClr val="accent1">
                    <a:lumMod val="75000"/>
                  </a:schemeClr>
                </a:solidFill>
                <a:latin typeface="Arial Narrow" panose="020B0606020202030204" pitchFamily="34" charset="0"/>
              </a:rPr>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893" y="1402604"/>
            <a:ext cx="5426002" cy="461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bwMode="auto">
          <a:xfrm>
            <a:off x="303117" y="3563809"/>
            <a:ext cx="5709805" cy="1288396"/>
          </a:xfrm>
          <a:prstGeom prst="ellipse">
            <a:avLst/>
          </a:prstGeom>
          <a:noFill/>
          <a:ln w="3810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pic>
        <p:nvPicPr>
          <p:cNvPr id="6" name="Picture 5"/>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38478202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26" y="59934"/>
            <a:ext cx="8305800" cy="1143000"/>
          </a:xfrm>
        </p:spPr>
        <p:txBody>
          <a:bodyPr/>
          <a:lstStyle/>
          <a:p>
            <a:r>
              <a:rPr lang="en-US" dirty="0" smtClean="0"/>
              <a:t>NASA </a:t>
            </a:r>
            <a:r>
              <a:rPr lang="en-US" dirty="0" err="1" smtClean="0"/>
              <a:t>MEaSUREs</a:t>
            </a:r>
            <a:endParaRPr lang="en-US" dirty="0"/>
          </a:p>
        </p:txBody>
      </p:sp>
      <p:sp>
        <p:nvSpPr>
          <p:cNvPr id="3" name="Content Placeholder 2"/>
          <p:cNvSpPr>
            <a:spLocks noGrp="1"/>
          </p:cNvSpPr>
          <p:nvPr>
            <p:ph idx="1"/>
          </p:nvPr>
        </p:nvSpPr>
        <p:spPr>
          <a:xfrm>
            <a:off x="381000" y="2341380"/>
            <a:ext cx="8305800" cy="4495800"/>
          </a:xfrm>
        </p:spPr>
        <p:txBody>
          <a:bodyPr/>
          <a:lstStyle/>
          <a:p>
            <a:r>
              <a:rPr lang="en-US" dirty="0">
                <a:latin typeface="Arial Narrow" panose="020B0606020202030204" pitchFamily="34" charset="0"/>
              </a:rPr>
              <a:t>What is NASA </a:t>
            </a:r>
            <a:r>
              <a:rPr lang="en-US" dirty="0" err="1">
                <a:latin typeface="Arial Narrow" panose="020B0606020202030204" pitchFamily="34" charset="0"/>
              </a:rPr>
              <a:t>MEaSUREs</a:t>
            </a:r>
            <a:r>
              <a:rPr lang="en-US" dirty="0">
                <a:latin typeface="Arial Narrow" panose="020B0606020202030204" pitchFamily="34" charset="0"/>
              </a:rPr>
              <a:t>?</a:t>
            </a:r>
          </a:p>
          <a:p>
            <a:pPr lvl="1"/>
            <a:r>
              <a:rPr lang="en-US" dirty="0">
                <a:latin typeface="Arial Narrow" panose="020B0606020202030204" pitchFamily="34" charset="0"/>
              </a:rPr>
              <a:t>Making Earth Science Data Records for Use in Research Environments (</a:t>
            </a:r>
            <a:r>
              <a:rPr lang="en-US" dirty="0" err="1">
                <a:latin typeface="Arial Narrow" panose="020B0606020202030204" pitchFamily="34" charset="0"/>
              </a:rPr>
              <a:t>MEaSUREs</a:t>
            </a:r>
            <a:r>
              <a:rPr lang="en-US" dirty="0">
                <a:latin typeface="Arial Narrow" panose="020B0606020202030204" pitchFamily="34" charset="0"/>
              </a:rPr>
              <a:t>)</a:t>
            </a:r>
          </a:p>
          <a:p>
            <a:pPr lvl="1"/>
            <a:r>
              <a:rPr lang="en-US" dirty="0">
                <a:latin typeface="Arial Narrow" panose="020B0606020202030204" pitchFamily="34" charset="0"/>
              </a:rPr>
              <a:t>Support by NASA’s Earth Science </a:t>
            </a:r>
            <a:r>
              <a:rPr lang="en-US" dirty="0" smtClean="0">
                <a:latin typeface="Arial Narrow" panose="020B0606020202030204" pitchFamily="34" charset="0"/>
              </a:rPr>
              <a:t>Program</a:t>
            </a:r>
          </a:p>
          <a:p>
            <a:pPr lvl="1"/>
            <a:r>
              <a:rPr lang="en-US" dirty="0" smtClean="0">
                <a:latin typeface="Arial Narrow" panose="020B0606020202030204" pitchFamily="34" charset="0"/>
              </a:rPr>
              <a:t>Past solicitations 2006 and 2012</a:t>
            </a:r>
            <a:endParaRPr lang="en-US" dirty="0">
              <a:latin typeface="Arial Narrow" panose="020B0606020202030204" pitchFamily="34" charset="0"/>
            </a:endParaRPr>
          </a:p>
          <a:p>
            <a:r>
              <a:rPr lang="en-US" dirty="0">
                <a:latin typeface="Arial Narrow" panose="020B0606020202030204" pitchFamily="34" charset="0"/>
              </a:rPr>
              <a:t>How is the LP DAAC involved with NASA </a:t>
            </a:r>
            <a:r>
              <a:rPr lang="en-US" dirty="0" err="1">
                <a:latin typeface="Arial Narrow" panose="020B0606020202030204" pitchFamily="34" charset="0"/>
              </a:rPr>
              <a:t>MEaSUREs</a:t>
            </a:r>
            <a:r>
              <a:rPr lang="en-US" dirty="0" smtClean="0">
                <a:latin typeface="Arial Narrow" panose="020B0606020202030204" pitchFamily="34" charset="0"/>
              </a:rPr>
              <a:t>?</a:t>
            </a:r>
            <a:endParaRPr lang="en-US" dirty="0">
              <a:latin typeface="Arial Narrow" panose="020B0606020202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68" y="1134150"/>
            <a:ext cx="7106242" cy="939873"/>
          </a:xfrm>
          <a:prstGeom prst="rect">
            <a:avLst/>
          </a:prstGeom>
          <a:noFill/>
          <a:ln w="38100">
            <a:solidFill>
              <a:schemeClr val="tx1">
                <a:lumMod val="95000"/>
                <a:lumOff val="5000"/>
              </a:schemeClr>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379248963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726" y="70208"/>
            <a:ext cx="8305800" cy="1143000"/>
          </a:xfrm>
        </p:spPr>
        <p:txBody>
          <a:bodyPr/>
          <a:lstStyle/>
          <a:p>
            <a:r>
              <a:rPr lang="en-US" dirty="0" smtClean="0"/>
              <a:t>New </a:t>
            </a:r>
            <a:r>
              <a:rPr lang="en-US" dirty="0" err="1" smtClean="0"/>
              <a:t>MEaSUREs</a:t>
            </a:r>
            <a:r>
              <a:rPr lang="en-US" dirty="0" smtClean="0"/>
              <a:t> Data Products</a:t>
            </a:r>
            <a:endParaRPr lang="en-US" dirty="0"/>
          </a:p>
        </p:txBody>
      </p:sp>
      <p:sp>
        <p:nvSpPr>
          <p:cNvPr id="3" name="Content Placeholder 2"/>
          <p:cNvSpPr>
            <a:spLocks noGrp="1"/>
          </p:cNvSpPr>
          <p:nvPr>
            <p:ph idx="1"/>
          </p:nvPr>
        </p:nvSpPr>
        <p:spPr>
          <a:xfrm>
            <a:off x="381000" y="1176394"/>
            <a:ext cx="8305800" cy="4495800"/>
          </a:xfrm>
        </p:spPr>
        <p:txBody>
          <a:bodyPr/>
          <a:lstStyle/>
          <a:p>
            <a:r>
              <a:rPr lang="en-US" dirty="0">
                <a:latin typeface="Arial Narrow" panose="020B0606020202030204" pitchFamily="34" charset="0"/>
              </a:rPr>
              <a:t>NASA SRTM </a:t>
            </a:r>
            <a:r>
              <a:rPr lang="en-US" dirty="0" smtClean="0">
                <a:latin typeface="Arial Narrow" panose="020B0606020202030204" pitchFamily="34" charset="0"/>
              </a:rPr>
              <a:t>Version 3.0 (SRTM Plus)</a:t>
            </a:r>
            <a:endParaRPr lang="en-US" dirty="0">
              <a:latin typeface="Arial Narrow" panose="020B0606020202030204" pitchFamily="34" charset="0"/>
            </a:endParaRPr>
          </a:p>
          <a:p>
            <a:pPr lvl="1"/>
            <a:r>
              <a:rPr lang="en-US" dirty="0">
                <a:latin typeface="Arial Narrow" panose="020B0606020202030204" pitchFamily="34" charset="0"/>
              </a:rPr>
              <a:t>Shuttle Radar Topography Mission (SRTM)</a:t>
            </a:r>
          </a:p>
          <a:p>
            <a:pPr lvl="1"/>
            <a:r>
              <a:rPr lang="en-US" dirty="0">
                <a:latin typeface="Arial Narrow" panose="020B0606020202030204" pitchFamily="34" charset="0"/>
              </a:rPr>
              <a:t>Created by the Jet Propulsion Laboratory (JPL</a:t>
            </a:r>
            <a:r>
              <a:rPr lang="en-US" dirty="0" smtClean="0">
                <a:latin typeface="Arial Narrow" panose="020B0606020202030204" pitchFamily="34" charset="0"/>
              </a:rPr>
              <a:t>)</a:t>
            </a:r>
          </a:p>
          <a:p>
            <a:pPr lvl="1"/>
            <a:r>
              <a:rPr lang="en-US" dirty="0"/>
              <a:t>Principal Investigator: </a:t>
            </a:r>
            <a:r>
              <a:rPr lang="en-US" dirty="0" smtClean="0"/>
              <a:t> Michael </a:t>
            </a:r>
            <a:r>
              <a:rPr lang="en-US" dirty="0" err="1" smtClean="0"/>
              <a:t>Kobrick</a:t>
            </a:r>
            <a:r>
              <a:rPr lang="en-US" dirty="0" smtClean="0"/>
              <a:t>, JPL</a:t>
            </a:r>
          </a:p>
          <a:p>
            <a:pPr lvl="1"/>
            <a:r>
              <a:rPr lang="en-US" dirty="0">
                <a:latin typeface="Arial Narrow" panose="020B0606020202030204" pitchFamily="34" charset="0"/>
              </a:rPr>
              <a:t>https://lpdaac.usgs.gov/products/measures_products_table</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63" y="3791699"/>
            <a:ext cx="6900863" cy="1822450"/>
          </a:xfrm>
          <a:prstGeom prst="rect">
            <a:avLst/>
          </a:prstGeom>
          <a:noFill/>
          <a:ln w="38100">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341753090"/>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0208"/>
            <a:ext cx="8305800" cy="1143000"/>
          </a:xfrm>
        </p:spPr>
        <p:txBody>
          <a:bodyPr/>
          <a:lstStyle/>
          <a:p>
            <a:r>
              <a:rPr lang="en-US" dirty="0" smtClean="0"/>
              <a:t>New </a:t>
            </a:r>
            <a:r>
              <a:rPr lang="en-US" dirty="0" err="1" smtClean="0"/>
              <a:t>MEaSUREs</a:t>
            </a:r>
            <a:r>
              <a:rPr lang="en-US" dirty="0" smtClean="0"/>
              <a:t> Data Products</a:t>
            </a:r>
            <a:endParaRPr lang="en-US" dirty="0"/>
          </a:p>
        </p:txBody>
      </p:sp>
      <p:sp>
        <p:nvSpPr>
          <p:cNvPr id="3" name="Content Placeholder 2"/>
          <p:cNvSpPr>
            <a:spLocks noGrp="1"/>
          </p:cNvSpPr>
          <p:nvPr>
            <p:ph idx="1"/>
          </p:nvPr>
        </p:nvSpPr>
        <p:spPr>
          <a:xfrm>
            <a:off x="381000" y="1042827"/>
            <a:ext cx="8305800" cy="4495800"/>
          </a:xfrm>
        </p:spPr>
        <p:txBody>
          <a:bodyPr/>
          <a:lstStyle/>
          <a:p>
            <a:pPr lvl="0"/>
            <a:r>
              <a:rPr lang="en-US" dirty="0">
                <a:latin typeface="Arial Narrow" panose="020B0606020202030204" pitchFamily="34" charset="0"/>
              </a:rPr>
              <a:t>WELD Version 1.5</a:t>
            </a:r>
          </a:p>
          <a:p>
            <a:pPr lvl="1"/>
            <a:r>
              <a:rPr lang="en-US" dirty="0">
                <a:latin typeface="Arial Narrow" panose="020B0606020202030204" pitchFamily="34" charset="0"/>
              </a:rPr>
              <a:t>Web-Enabled Landsat Data (WELD)</a:t>
            </a:r>
          </a:p>
          <a:p>
            <a:pPr lvl="1"/>
            <a:r>
              <a:rPr lang="en-US" dirty="0">
                <a:latin typeface="Arial Narrow" panose="020B0606020202030204" pitchFamily="34" charset="0"/>
              </a:rPr>
              <a:t>Created by South Dakota State University (SDSU</a:t>
            </a:r>
            <a:r>
              <a:rPr lang="en-US" dirty="0" smtClean="0">
                <a:latin typeface="Arial Narrow" panose="020B0606020202030204" pitchFamily="34" charset="0"/>
              </a:rPr>
              <a:t>)</a:t>
            </a:r>
          </a:p>
          <a:p>
            <a:pPr lvl="1"/>
            <a:r>
              <a:rPr lang="en-US" dirty="0" smtClean="0">
                <a:latin typeface="Arial Narrow" panose="020B0606020202030204" pitchFamily="34" charset="0"/>
              </a:rPr>
              <a:t>Principle Investigator:  David Roy, SDSU</a:t>
            </a:r>
            <a:endParaRPr lang="en-US" dirty="0">
              <a:latin typeface="Arial Narrow" panose="020B0606020202030204" pitchFamily="34" charset="0"/>
            </a:endParaRPr>
          </a:p>
          <a:p>
            <a:pPr lvl="1"/>
            <a:r>
              <a:rPr lang="en-US" dirty="0">
                <a:latin typeface="Arial Narrow" panose="020B0606020202030204" pitchFamily="34" charset="0"/>
              </a:rPr>
              <a:t>https://lpdaac.usgs.gov/products/measures_products_table</a:t>
            </a:r>
            <a:endParaRPr lang="en-US" dirty="0"/>
          </a:p>
          <a:p>
            <a:endParaRPr lang="en-US" dirty="0">
              <a:solidFill>
                <a:schemeClr val="accent1">
                  <a:lumMod val="75000"/>
                </a:schemeClr>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431" y="3770031"/>
            <a:ext cx="8187095" cy="195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439681252"/>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296236"/>
            <a:ext cx="8305800" cy="1143000"/>
          </a:xfrm>
        </p:spPr>
        <p:txBody>
          <a:bodyPr/>
          <a:lstStyle/>
          <a:p>
            <a:r>
              <a:rPr lang="en-US" sz="3200" dirty="0">
                <a:latin typeface="Arial Narrow" panose="020B0606020202030204" pitchFamily="34" charset="0"/>
              </a:rPr>
              <a:t>Shuttle Radar Topography Mission (SRTM) Overview</a:t>
            </a:r>
            <a:endParaRPr lang="en-US" sz="3200" dirty="0"/>
          </a:p>
        </p:txBody>
      </p:sp>
      <p:sp>
        <p:nvSpPr>
          <p:cNvPr id="3" name="Content Placeholder 2"/>
          <p:cNvSpPr>
            <a:spLocks noGrp="1"/>
          </p:cNvSpPr>
          <p:nvPr>
            <p:ph idx="1"/>
          </p:nvPr>
        </p:nvSpPr>
        <p:spPr>
          <a:xfrm>
            <a:off x="381000" y="1240975"/>
            <a:ext cx="8305800" cy="4495800"/>
          </a:xfrm>
        </p:spPr>
        <p:txBody>
          <a:bodyPr/>
          <a:lstStyle/>
          <a:p>
            <a:r>
              <a:rPr lang="en-US" sz="2600" dirty="0" smtClean="0">
                <a:latin typeface="Arial Narrow" panose="020B0606020202030204" pitchFamily="34" charset="0"/>
              </a:rPr>
              <a:t>Collaborative Mission</a:t>
            </a:r>
          </a:p>
          <a:p>
            <a:r>
              <a:rPr lang="en-US" sz="2600" dirty="0" smtClean="0">
                <a:latin typeface="Arial Narrow" panose="020B0606020202030204" pitchFamily="34" charset="0"/>
              </a:rPr>
              <a:t>Generate </a:t>
            </a:r>
            <a:r>
              <a:rPr lang="en-US" sz="2600" dirty="0">
                <a:latin typeface="Arial Narrow" panose="020B0606020202030204" pitchFamily="34" charset="0"/>
              </a:rPr>
              <a:t>near-global </a:t>
            </a:r>
            <a:r>
              <a:rPr lang="en-US" sz="2600" dirty="0" smtClean="0">
                <a:latin typeface="Arial Narrow" panose="020B0606020202030204" pitchFamily="34" charset="0"/>
              </a:rPr>
              <a:t>digital elevation models (DEMs) </a:t>
            </a:r>
            <a:r>
              <a:rPr lang="en-US" sz="2600" dirty="0">
                <a:latin typeface="Arial Narrow" panose="020B0606020202030204" pitchFamily="34" charset="0"/>
              </a:rPr>
              <a:t>of Earth</a:t>
            </a:r>
          </a:p>
          <a:p>
            <a:r>
              <a:rPr lang="en-US" sz="2600" dirty="0">
                <a:latin typeface="Arial Narrow" panose="020B0606020202030204" pitchFamily="34" charset="0"/>
              </a:rPr>
              <a:t>Collected February 2000</a:t>
            </a:r>
          </a:p>
          <a:p>
            <a:r>
              <a:rPr lang="en-US" sz="2600" dirty="0">
                <a:latin typeface="Arial Narrow" panose="020B0606020202030204" pitchFamily="34" charset="0"/>
              </a:rPr>
              <a:t>Acquired DEM of all land between 60</a:t>
            </a:r>
            <a:r>
              <a:rPr lang="en-US" sz="2600" baseline="30000" dirty="0">
                <a:latin typeface="Arial Narrow" panose="020B0606020202030204" pitchFamily="34" charset="0"/>
              </a:rPr>
              <a:t>o</a:t>
            </a:r>
            <a:r>
              <a:rPr lang="en-US" sz="2600" dirty="0">
                <a:latin typeface="Arial Narrow" panose="020B0606020202030204" pitchFamily="34" charset="0"/>
              </a:rPr>
              <a:t> north latitude and 56</a:t>
            </a:r>
            <a:r>
              <a:rPr lang="en-US" sz="2600" baseline="30000" dirty="0">
                <a:latin typeface="Arial Narrow" panose="020B0606020202030204" pitchFamily="34" charset="0"/>
              </a:rPr>
              <a:t>o</a:t>
            </a:r>
            <a:r>
              <a:rPr lang="en-US" sz="2600" dirty="0">
                <a:latin typeface="Arial Narrow" panose="020B0606020202030204" pitchFamily="34" charset="0"/>
              </a:rPr>
              <a:t> south latitude</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414" y="3928149"/>
            <a:ext cx="5018377" cy="216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069" y="3951687"/>
            <a:ext cx="2835275"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3850778"/>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274" y="74746"/>
            <a:ext cx="8305800" cy="1143000"/>
          </a:xfrm>
        </p:spPr>
        <p:txBody>
          <a:bodyPr/>
          <a:lstStyle/>
          <a:p>
            <a:r>
              <a:rPr lang="en-US" dirty="0" smtClean="0"/>
              <a:t>SRTM Genealogy</a:t>
            </a:r>
            <a:endParaRPr lang="en-US" dirty="0"/>
          </a:p>
        </p:txBody>
      </p:sp>
      <p:sp>
        <p:nvSpPr>
          <p:cNvPr id="21" name="Rectangle 20"/>
          <p:cNvSpPr/>
          <p:nvPr/>
        </p:nvSpPr>
        <p:spPr>
          <a:xfrm>
            <a:off x="2937404" y="1085484"/>
            <a:ext cx="2931707" cy="805114"/>
          </a:xfrm>
          <a:prstGeom prst="rect">
            <a:avLst/>
          </a:prstGeom>
          <a:solidFill>
            <a:sysClr val="window" lastClr="FFFFFF"/>
          </a:solidFill>
          <a:ln w="2857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Narrow" panose="020B0606020202030204" pitchFamily="34" charset="0"/>
                <a:ea typeface="+mn-ea"/>
              </a:rPr>
              <a:t>Unfinished / Version 1.0</a:t>
            </a:r>
          </a:p>
        </p:txBody>
      </p:sp>
      <p:sp>
        <p:nvSpPr>
          <p:cNvPr id="23" name="Rectangle 22"/>
          <p:cNvSpPr/>
          <p:nvPr/>
        </p:nvSpPr>
        <p:spPr>
          <a:xfrm>
            <a:off x="486714" y="2608397"/>
            <a:ext cx="2729098" cy="765239"/>
          </a:xfrm>
          <a:prstGeom prst="rect">
            <a:avLst/>
          </a:prstGeom>
          <a:solidFill>
            <a:sysClr val="window" lastClr="FFFFFF"/>
          </a:solidFill>
          <a:ln w="2857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Narrow" panose="020B0606020202030204" pitchFamily="34" charset="0"/>
                <a:ea typeface="+mn-ea"/>
              </a:rPr>
              <a:t>Finished</a:t>
            </a:r>
          </a:p>
        </p:txBody>
      </p:sp>
      <p:sp>
        <p:nvSpPr>
          <p:cNvPr id="26" name="Bent-Up Arrow 25"/>
          <p:cNvSpPr/>
          <p:nvPr/>
        </p:nvSpPr>
        <p:spPr>
          <a:xfrm rot="10800000">
            <a:off x="1273997" y="1303874"/>
            <a:ext cx="1577966" cy="1195818"/>
          </a:xfrm>
          <a:prstGeom prst="bentUpArrow">
            <a:avLst>
              <a:gd name="adj1" fmla="val 28448"/>
              <a:gd name="adj2" fmla="val 26650"/>
              <a:gd name="adj3" fmla="val 25000"/>
            </a:avLst>
          </a:prstGeom>
          <a:solidFill>
            <a:sysClr val="window" lastClr="FFFFFF"/>
          </a:soli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vert="horz" rtlCol="0" anchor="ctr">
            <a:scene3d>
              <a:camera prst="obliqueBottomRight">
                <a:rot lat="0" lon="0" rev="10800000"/>
              </a:camera>
              <a:lightRig rig="threePt" dir="t"/>
            </a:scene3d>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uLnTx/>
                <a:uFillTx/>
                <a:latin typeface="Arial Narrow" panose="020B0606020202030204" pitchFamily="34" charset="0"/>
                <a:ea typeface="+mn-ea"/>
              </a:rPr>
              <a:t>NGA</a:t>
            </a:r>
          </a:p>
        </p:txBody>
      </p:sp>
      <p:sp>
        <p:nvSpPr>
          <p:cNvPr id="27" name="Bent-Up Arrow 26"/>
          <p:cNvSpPr/>
          <p:nvPr/>
        </p:nvSpPr>
        <p:spPr>
          <a:xfrm flipV="1">
            <a:off x="6102849" y="1217746"/>
            <a:ext cx="1964093" cy="1007432"/>
          </a:xfrm>
          <a:prstGeom prst="bentUpArrow">
            <a:avLst>
              <a:gd name="adj1" fmla="val 28448"/>
              <a:gd name="adj2" fmla="val 26650"/>
              <a:gd name="adj3" fmla="val 25000"/>
            </a:avLst>
          </a:prstGeom>
          <a:solidFill>
            <a:sysClr val="window" lastClr="FFFFFF"/>
          </a:soli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scene3d>
              <a:camera prst="obliqueBottomRight">
                <a:rot lat="0" lon="0" rev="10800000"/>
              </a:camera>
              <a:lightRig rig="threePt" dir="t"/>
            </a:scene3d>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prstClr val="black"/>
                </a:solidFill>
                <a:effectLst/>
                <a:uLnTx/>
                <a:uFillTx/>
                <a:latin typeface="Arial Narrow" panose="020B0606020202030204" pitchFamily="34" charset="0"/>
                <a:ea typeface="+mn-ea"/>
              </a:rPr>
              <a:t>JPL/NASA</a:t>
            </a:r>
          </a:p>
        </p:txBody>
      </p:sp>
      <p:sp>
        <p:nvSpPr>
          <p:cNvPr id="28" name="Rectangle 27"/>
          <p:cNvSpPr/>
          <p:nvPr/>
        </p:nvSpPr>
        <p:spPr>
          <a:xfrm>
            <a:off x="486713" y="4500948"/>
            <a:ext cx="2729098" cy="706088"/>
          </a:xfrm>
          <a:prstGeom prst="rect">
            <a:avLst/>
          </a:prstGeom>
          <a:solidFill>
            <a:sysClr val="window" lastClr="FFFFFF"/>
          </a:solidFill>
          <a:ln w="2857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rial Narrow" panose="020B0606020202030204" pitchFamily="34" charset="0"/>
                <a:ea typeface="+mn-ea"/>
              </a:rPr>
              <a:t>Void Filled</a:t>
            </a:r>
          </a:p>
        </p:txBody>
      </p:sp>
      <p:sp>
        <p:nvSpPr>
          <p:cNvPr id="29" name="Down Arrow 28"/>
          <p:cNvSpPr/>
          <p:nvPr/>
        </p:nvSpPr>
        <p:spPr>
          <a:xfrm>
            <a:off x="1278724" y="3482341"/>
            <a:ext cx="658331" cy="898233"/>
          </a:xfrm>
          <a:prstGeom prst="downArrow">
            <a:avLst/>
          </a:prstGeom>
          <a:solidFill>
            <a:sysClr val="window" lastClr="FFFFFF"/>
          </a:soli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0" name="Down Arrow 29"/>
          <p:cNvSpPr/>
          <p:nvPr/>
        </p:nvSpPr>
        <p:spPr>
          <a:xfrm>
            <a:off x="7773904" y="4716413"/>
            <a:ext cx="373003" cy="379324"/>
          </a:xfrm>
          <a:prstGeom prst="downArrow">
            <a:avLst/>
          </a:prstGeom>
          <a:solidFill>
            <a:sysClr val="window" lastClr="FFFFFF"/>
          </a:soli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33" name="Down Arrow 32"/>
          <p:cNvSpPr/>
          <p:nvPr/>
        </p:nvSpPr>
        <p:spPr>
          <a:xfrm rot="16200000">
            <a:off x="4449220" y="1749578"/>
            <a:ext cx="515378" cy="2052141"/>
          </a:xfrm>
          <a:prstGeom prst="downArrow">
            <a:avLst/>
          </a:prstGeom>
          <a:solidFill>
            <a:sysClr val="window" lastClr="FFFFFF"/>
          </a:soli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5" name="Rectangle 14"/>
          <p:cNvSpPr/>
          <p:nvPr/>
        </p:nvSpPr>
        <p:spPr>
          <a:xfrm>
            <a:off x="5957702" y="2305433"/>
            <a:ext cx="2729098" cy="765239"/>
          </a:xfrm>
          <a:prstGeom prst="rect">
            <a:avLst/>
          </a:prstGeom>
          <a:solidFill>
            <a:sysClr val="window" lastClr="FFFFFF"/>
          </a:solidFill>
          <a:ln w="2857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dirty="0" smtClean="0">
                <a:solidFill>
                  <a:prstClr val="black"/>
                </a:solidFill>
                <a:latin typeface="Arial Narrow" panose="020B0606020202030204" pitchFamily="34" charset="0"/>
                <a:ea typeface="+mn-ea"/>
              </a:rPr>
              <a:t>Version 2.0</a:t>
            </a:r>
            <a:endParaRPr kumimoji="0" lang="en-US" sz="2400" b="1" i="0" u="none" strike="noStrike" kern="0" cap="none" spc="0" normalizeH="0" baseline="0" noProof="0" dirty="0" smtClean="0">
              <a:ln>
                <a:noFill/>
              </a:ln>
              <a:solidFill>
                <a:prstClr val="black"/>
              </a:solidFill>
              <a:effectLst/>
              <a:uLnTx/>
              <a:uFillTx/>
              <a:latin typeface="Arial Narrow" panose="020B0606020202030204" pitchFamily="34" charset="0"/>
              <a:ea typeface="+mn-ea"/>
            </a:endParaRPr>
          </a:p>
        </p:txBody>
      </p:sp>
      <p:sp>
        <p:nvSpPr>
          <p:cNvPr id="16" name="Rectangle 15"/>
          <p:cNvSpPr/>
          <p:nvPr/>
        </p:nvSpPr>
        <p:spPr>
          <a:xfrm>
            <a:off x="5936777" y="3795939"/>
            <a:ext cx="2729098" cy="765239"/>
          </a:xfrm>
          <a:prstGeom prst="rect">
            <a:avLst/>
          </a:prstGeom>
          <a:solidFill>
            <a:sysClr val="window" lastClr="FFFFFF"/>
          </a:solidFill>
          <a:ln w="2857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dirty="0" smtClean="0">
                <a:solidFill>
                  <a:prstClr val="black"/>
                </a:solidFill>
                <a:latin typeface="Arial Narrow" panose="020B0606020202030204" pitchFamily="34" charset="0"/>
                <a:ea typeface="+mn-ea"/>
              </a:rPr>
              <a:t>Version 2.1</a:t>
            </a:r>
            <a:endParaRPr kumimoji="0" lang="en-US" sz="2400" b="1" i="0" u="none" strike="noStrike" kern="0" cap="none" spc="0" normalizeH="0" baseline="0" noProof="0" dirty="0" smtClean="0">
              <a:ln>
                <a:noFill/>
              </a:ln>
              <a:solidFill>
                <a:prstClr val="black"/>
              </a:solidFill>
              <a:effectLst/>
              <a:uLnTx/>
              <a:uFillTx/>
              <a:latin typeface="Arial Narrow" panose="020B0606020202030204" pitchFamily="34" charset="0"/>
              <a:ea typeface="+mn-ea"/>
            </a:endParaRPr>
          </a:p>
        </p:txBody>
      </p:sp>
      <p:sp>
        <p:nvSpPr>
          <p:cNvPr id="17" name="Down Arrow 16"/>
          <p:cNvSpPr/>
          <p:nvPr/>
        </p:nvSpPr>
        <p:spPr>
          <a:xfrm>
            <a:off x="7552465" y="4634695"/>
            <a:ext cx="658331" cy="572424"/>
          </a:xfrm>
          <a:prstGeom prst="downArrow">
            <a:avLst/>
          </a:prstGeom>
          <a:solidFill>
            <a:sysClr val="window" lastClr="FFFFFF"/>
          </a:soli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18" name="Rectangle 17"/>
          <p:cNvSpPr/>
          <p:nvPr/>
        </p:nvSpPr>
        <p:spPr>
          <a:xfrm>
            <a:off x="5967976" y="5249847"/>
            <a:ext cx="2729098" cy="765239"/>
          </a:xfrm>
          <a:prstGeom prst="rect">
            <a:avLst/>
          </a:prstGeom>
          <a:solidFill>
            <a:sysClr val="window" lastClr="FFFFFF"/>
          </a:solidFill>
          <a:ln w="2857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2400" b="1" kern="0" dirty="0" smtClean="0">
                <a:solidFill>
                  <a:prstClr val="black"/>
                </a:solidFill>
                <a:latin typeface="Arial Narrow" panose="020B0606020202030204" pitchFamily="34" charset="0"/>
                <a:ea typeface="+mn-ea"/>
              </a:rPr>
              <a:t>Version 3.0</a:t>
            </a:r>
            <a:endParaRPr kumimoji="0" lang="en-US" sz="2400" b="1" i="0" u="none" strike="noStrike" kern="0" cap="none" spc="0" normalizeH="0" baseline="0" noProof="0" dirty="0" smtClean="0">
              <a:ln>
                <a:noFill/>
              </a:ln>
              <a:solidFill>
                <a:prstClr val="black"/>
              </a:solidFill>
              <a:effectLst/>
              <a:uLnTx/>
              <a:uFillTx/>
              <a:latin typeface="Arial Narrow" panose="020B0606020202030204" pitchFamily="34" charset="0"/>
              <a:ea typeface="+mn-ea"/>
            </a:endParaRPr>
          </a:p>
        </p:txBody>
      </p:sp>
      <p:sp>
        <p:nvSpPr>
          <p:cNvPr id="19" name="Down Arrow 18"/>
          <p:cNvSpPr/>
          <p:nvPr/>
        </p:nvSpPr>
        <p:spPr>
          <a:xfrm>
            <a:off x="7561011" y="3142396"/>
            <a:ext cx="658331" cy="572424"/>
          </a:xfrm>
          <a:prstGeom prst="downArrow">
            <a:avLst/>
          </a:prstGeom>
          <a:solidFill>
            <a:sysClr val="window" lastClr="FFFFFF"/>
          </a:solidFill>
          <a:ln w="19050"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20" name="Picture 19"/>
          <p:cNvPicPr>
            <a:picLocks noChangeAspect="1"/>
          </p:cNvPicPr>
          <p:nvPr/>
        </p:nvPicPr>
        <p:blipFill>
          <a:blip r:embed="rId3"/>
          <a:stretch>
            <a:fillRect/>
          </a:stretch>
        </p:blipFill>
        <p:spPr>
          <a:xfrm>
            <a:off x="1821614" y="6051478"/>
            <a:ext cx="511648" cy="430994"/>
          </a:xfrm>
          <a:prstGeom prst="rect">
            <a:avLst/>
          </a:prstGeom>
        </p:spPr>
      </p:pic>
    </p:spTree>
    <p:extLst>
      <p:ext uri="{BB962C8B-B14F-4D97-AF65-F5344CB8AC3E}">
        <p14:creationId xmlns:p14="http://schemas.microsoft.com/office/powerpoint/2010/main" val="189045374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26588</TotalTime>
  <Pages>4</Pages>
  <Words>1582</Words>
  <Application>Microsoft Office PowerPoint</Application>
  <PresentationFormat>On-screen Show (4:3)</PresentationFormat>
  <Paragraphs>379</Paragraphs>
  <Slides>32</Slides>
  <Notes>25</Notes>
  <HiddenSlides>0</HiddenSlides>
  <MMClips>0</MMClips>
  <ScaleCrop>false</ScaleCrop>
  <HeadingPairs>
    <vt:vector size="8" baseType="variant">
      <vt:variant>
        <vt:lpstr>Fonts Used</vt:lpstr>
      </vt:variant>
      <vt:variant>
        <vt:i4>7</vt:i4>
      </vt:variant>
      <vt:variant>
        <vt:lpstr>Theme</vt:lpstr>
      </vt:variant>
      <vt:variant>
        <vt:i4>1</vt:i4>
      </vt:variant>
      <vt:variant>
        <vt:lpstr>Slide Titles</vt:lpstr>
      </vt:variant>
      <vt:variant>
        <vt:i4>32</vt:i4>
      </vt:variant>
      <vt:variant>
        <vt:lpstr>Custom Shows</vt:lpstr>
      </vt:variant>
      <vt:variant>
        <vt:i4>1</vt:i4>
      </vt:variant>
    </vt:vector>
  </HeadingPairs>
  <TitlesOfParts>
    <vt:vector size="41" baseType="lpstr">
      <vt:lpstr>ＭＳ Ｐゴシック</vt:lpstr>
      <vt:lpstr>Arial</vt:lpstr>
      <vt:lpstr>Arial Narrow</vt:lpstr>
      <vt:lpstr>Calibri</vt:lpstr>
      <vt:lpstr>Times New Roman</vt:lpstr>
      <vt:lpstr>Wingdings</vt:lpstr>
      <vt:lpstr>ヒラギノ角ゴ Pro W3</vt:lpstr>
      <vt:lpstr>Office Theme</vt:lpstr>
      <vt:lpstr>New Data Products Available at the LP DAAC</vt:lpstr>
      <vt:lpstr>Overview</vt:lpstr>
      <vt:lpstr>Land Processes Distributed Active Archive Center (LP DAAC)</vt:lpstr>
      <vt:lpstr>LP DAAC Data Products, https://lpdaac.usgs.gov/products </vt:lpstr>
      <vt:lpstr>NASA MEaSUREs</vt:lpstr>
      <vt:lpstr>New MEaSUREs Data Products</vt:lpstr>
      <vt:lpstr>New MEaSUREs Data Products</vt:lpstr>
      <vt:lpstr>Shuttle Radar Topography Mission (SRTM) Overview</vt:lpstr>
      <vt:lpstr>SRTM Genealogy</vt:lpstr>
      <vt:lpstr>NASA SRTM Versions and Characteristics</vt:lpstr>
      <vt:lpstr>NASA SRTM Version 3.0, Data used to fill voids</vt:lpstr>
      <vt:lpstr>NASA SRTM Version 3.0, Data Products</vt:lpstr>
      <vt:lpstr>NASA SRTM Version 3.0, Sampling Methods</vt:lpstr>
      <vt:lpstr>SRTM Data Use Examples, Predicting Floods</vt:lpstr>
      <vt:lpstr>SRTM Data Use Examples, Measure Mangrove Height and Biomass</vt:lpstr>
      <vt:lpstr>Web-Enabled Landsat Data (WELD) Overview</vt:lpstr>
      <vt:lpstr>WELD, Input Data Landsat ETM+ L1T</vt:lpstr>
      <vt:lpstr>WELD, Processing </vt:lpstr>
      <vt:lpstr>WELD, Reprojected and Tiled</vt:lpstr>
      <vt:lpstr>WELD Versions 1.5 Data Products</vt:lpstr>
      <vt:lpstr>WELD Version 1.5 Data Products</vt:lpstr>
      <vt:lpstr>WELD Data Use Example, Agriculture</vt:lpstr>
      <vt:lpstr>WELD Data Use Example, Mapping Permafrost</vt:lpstr>
      <vt:lpstr>Accessing LP DAAC MEaSURES Products</vt:lpstr>
      <vt:lpstr>EOSDIS User Registration Systems (URS)</vt:lpstr>
      <vt:lpstr>NASA Reverb</vt:lpstr>
      <vt:lpstr>USGS EarthExplorer</vt:lpstr>
      <vt:lpstr>LP DAAC Data Pool</vt:lpstr>
      <vt:lpstr>GDEx, gdex.cr.usgs.gov (SRTM Only)</vt:lpstr>
      <vt:lpstr>WYSIWYG, weld.cr.usgs.gov (WELD Only)</vt:lpstr>
      <vt:lpstr>Future MEaSUREs Products</vt:lpstr>
      <vt:lpstr>LP DAAC MEaSUREs Support</vt:lpstr>
      <vt:lpstr>Custom Show 1</vt:lpstr>
    </vt:vector>
  </TitlesOfParts>
  <Company>USGS</Company>
  <LinksUpToDate>false</LinksUpToDate>
  <SharedDoc>false</SharedDoc>
  <HyperlinkBase>http://www.usgs.gov/visual-id/specs/slides/slide.html</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Design Template for Slide Presentations</dc:title>
  <dc:subject>Presentation format with USGS Visual Identity</dc:subject>
  <dc:creator>VIScom</dc:creator>
  <dc:description>Updated to incorporate revised Visual Identity (VID)System guidelines on fonts.  An exception to using the VID fonts is allowed for presentation materials.   The font Arial should be substituted for the VID fonts Univers Condensed Bold and Times Roman</dc:description>
  <cp:lastModifiedBy>Beckendorf, Kari L.</cp:lastModifiedBy>
  <cp:revision>547</cp:revision>
  <cp:lastPrinted>2013-01-08T18:38:44Z</cp:lastPrinted>
  <dcterms:created xsi:type="dcterms:W3CDTF">2011-02-08T14:39:04Z</dcterms:created>
  <dcterms:modified xsi:type="dcterms:W3CDTF">2014-10-14T21:44:11Z</dcterms:modified>
</cp:coreProperties>
</file>